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312" r:id="rId3"/>
    <p:sldId id="316" r:id="rId4"/>
    <p:sldId id="258" r:id="rId5"/>
    <p:sldId id="317" r:id="rId6"/>
    <p:sldId id="314" r:id="rId7"/>
    <p:sldId id="259" r:id="rId8"/>
    <p:sldId id="318" r:id="rId9"/>
    <p:sldId id="273" r:id="rId10"/>
    <p:sldId id="260" r:id="rId11"/>
    <p:sldId id="274" r:id="rId12"/>
    <p:sldId id="275" r:id="rId13"/>
    <p:sldId id="278" r:id="rId14"/>
    <p:sldId id="277" r:id="rId15"/>
    <p:sldId id="288" r:id="rId16"/>
    <p:sldId id="289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9" r:id="rId25"/>
    <p:sldId id="300" r:id="rId26"/>
    <p:sldId id="301" r:id="rId27"/>
    <p:sldId id="303" r:id="rId28"/>
    <p:sldId id="304" r:id="rId29"/>
    <p:sldId id="319" r:id="rId30"/>
    <p:sldId id="302" r:id="rId31"/>
    <p:sldId id="320" r:id="rId32"/>
    <p:sldId id="305" r:id="rId33"/>
    <p:sldId id="309" r:id="rId34"/>
    <p:sldId id="307" r:id="rId35"/>
    <p:sldId id="308" r:id="rId36"/>
    <p:sldId id="310" r:id="rId37"/>
    <p:sldId id="321" r:id="rId38"/>
    <p:sldId id="262" r:id="rId39"/>
    <p:sldId id="322" r:id="rId40"/>
  </p:sldIdLst>
  <p:sldSz cx="18288000" cy="10287000"/>
  <p:notesSz cx="6858000" cy="9144000"/>
  <p:embeddedFontLst>
    <p:embeddedFont>
      <p:font typeface="Gothic A1 Black" pitchFamily="2" charset="-127"/>
      <p:regular r:id="rId42"/>
      <p:bold r:id="rId43"/>
    </p:embeddedFont>
    <p:embeddedFont>
      <p:font typeface="70" panose="02000506030000020004" pitchFamily="2" charset="0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Fira Sans Medium" panose="020F0502020204030204" pitchFamily="34" charset="0"/>
      <p:regular r:id="rId51"/>
      <p:italic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Lato Bold" panose="020F0502020204030203" pitchFamily="34" charset="0"/>
      <p:regular r:id="rId57"/>
      <p:bold r:id="rId58"/>
    </p:embeddedFont>
    <p:embeddedFont>
      <p:font typeface="Montserrat" pitchFamily="2" charset="77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  <a:srgbClr val="4E81BD"/>
    <a:srgbClr val="0096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77735" autoAdjust="0"/>
  </p:normalViewPr>
  <p:slideViewPr>
    <p:cSldViewPr>
      <p:cViewPr>
        <p:scale>
          <a:sx n="56" d="100"/>
          <a:sy n="56" d="100"/>
        </p:scale>
        <p:origin x="164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E3A39-0A08-6148-9FD5-79160AFE6563}" type="datetimeFigureOut">
              <a:rPr lang="en-LK" smtClean="0"/>
              <a:t>2023-03-10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88B-99E9-704E-8A27-9CA6F03E032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54913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1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5249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24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93959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19188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26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640720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vitalflux.com</a:t>
            </a:r>
            <a:r>
              <a:rPr lang="en-GB" dirty="0"/>
              <a:t>/hard-vs-soft-voting-classifier-python-example/</a:t>
            </a:r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27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75798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28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09699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30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73046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31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50180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cancellations are 37% and deviates by 48%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Lots of variations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World map shows the country wise distribution of customers and for about 40% customers home country was </a:t>
            </a:r>
            <a:r>
              <a:rPr lang="en-US" sz="1200" b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portuagal</a:t>
            </a: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75% of customers belongs to transient type, meaning bookings that were not part of group or contract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 of the 7 market segments, most of the bookings about 47% was done from online Travel Agents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Regarding Customers, 75% of people ask for one special request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Mean value of adults are children are higher in resort hotels, so resorts are the better choice for large families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Custoer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Type Transient has the highest number of cancellations. It can be seen more the number of days take for the lead time, more cancellations were made.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looked for seasonality trends and found that more number of bookings were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ade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moth of august</a:t>
            </a: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597400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u="none" strike="noStrike" dirty="0">
                <a:effectLst/>
                <a:latin typeface="-apple-system"/>
              </a:rPr>
              <a:t>Why does Non Refund Deposit Type Are More Likely to </a:t>
            </a:r>
            <a:r>
              <a:rPr lang="en-GB" b="1" i="0" u="none" strike="noStrike" dirty="0" err="1">
                <a:effectLst/>
                <a:latin typeface="-apple-system"/>
              </a:rPr>
              <a:t>Canceled</a:t>
            </a:r>
            <a:r>
              <a:rPr lang="en-GB" b="1" i="0" u="none" strike="noStrike" dirty="0">
                <a:effectLst/>
                <a:latin typeface="-apple-system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48421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u="none" strike="noStrike" dirty="0">
                <a:effectLst/>
                <a:latin typeface="-apple-system"/>
              </a:rPr>
              <a:t>booking that required a parking space will high likely to be confirmed</a:t>
            </a:r>
          </a:p>
          <a:p>
            <a:r>
              <a:rPr lang="en-GB" b="0" i="0" u="none" strike="noStrike" dirty="0">
                <a:effectLst/>
                <a:latin typeface="-apple-system"/>
              </a:rPr>
              <a:t>booking that has no special request are more likely to </a:t>
            </a:r>
            <a:r>
              <a:rPr lang="en-GB" b="0" i="0" u="none" strike="noStrike" dirty="0" err="1">
                <a:effectLst/>
                <a:latin typeface="-apple-system"/>
              </a:rPr>
              <a:t>canceled</a:t>
            </a:r>
            <a:endParaRPr lang="en-GB" b="0" i="0" u="none" strike="noStrike" dirty="0">
              <a:effectLst/>
              <a:latin typeface="-apple-system"/>
            </a:endParaRPr>
          </a:p>
          <a:p>
            <a:r>
              <a:rPr lang="en-GB" b="0" i="0" u="none" strike="noStrike" dirty="0">
                <a:effectLst/>
                <a:latin typeface="-apple-system"/>
              </a:rPr>
              <a:t>Customer Who made booking Changes to their booking have a lower cancellation rate</a:t>
            </a:r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34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064237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a465530b5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a465530b5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looked for seasonality trends and found that more number of bookings were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ade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moth of august</a:t>
            </a: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38254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data can tell whether  a customer is a repeated guest or not. Help us to derive underlying patterns and  highlighted </a:t>
            </a:r>
            <a:r>
              <a:rPr lang="en-US" sz="1200" b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behaviours</a:t>
            </a:r>
            <a:endParaRPr lang="en-US" sz="12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of the customers on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avarage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stayed for about 1-4 days, of those very few were repeated customers. It seems that repeated guests did not found the hotel promising. 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Mangemnet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should focus on repeated guests. Also great number of repeated guests come in groups and have less lead time. Therefore investing  in repeated guests is beneficial for the hotel.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36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15090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37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1103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70" panose="02000506030000020004" pitchFamily="2" charset="0"/>
              </a:rPr>
              <a:t>In order to fight the negative effects of cancellations, hotels need to be able to identify which bookings are likely to be </a:t>
            </a:r>
            <a:r>
              <a:rPr lang="en-GB" sz="1800" dirty="0" err="1">
                <a:effectLst/>
                <a:latin typeface="70" panose="02000506030000020004" pitchFamily="2" charset="0"/>
              </a:rPr>
              <a:t>canceled</a:t>
            </a:r>
            <a:r>
              <a:rPr lang="en-GB" sz="1800" dirty="0">
                <a:effectLst/>
                <a:latin typeface="70" panose="02000506030000020004" pitchFamily="2" charset="0"/>
              </a:rPr>
              <a:t>. </a:t>
            </a:r>
            <a:endParaRPr lang="en-GB" dirty="0">
              <a:effectLst/>
            </a:endParaRP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4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7096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70" panose="02000506030000020004" pitchFamily="2" charset="0"/>
              </a:rPr>
              <a:t>In order to fight the negative effects of cancellations, hotels need to be able to identify which bookings are likely to be </a:t>
            </a:r>
            <a:r>
              <a:rPr lang="en-GB" sz="1800" dirty="0" err="1">
                <a:effectLst/>
                <a:latin typeface="70" panose="02000506030000020004" pitchFamily="2" charset="0"/>
              </a:rPr>
              <a:t>canceled</a:t>
            </a:r>
            <a:r>
              <a:rPr lang="en-GB" sz="1800" dirty="0">
                <a:effectLst/>
                <a:latin typeface="70" panose="02000506030000020004" pitchFamily="2" charset="0"/>
              </a:rPr>
              <a:t>. </a:t>
            </a:r>
            <a:endParaRPr lang="en-GB" dirty="0">
              <a:effectLst/>
            </a:endParaRP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51011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select the appropriate evaluation metric, we need to understand about the risk of false negative and false positive in our prediction case. In short term point-of-view (POV), false negative of booking cancellation prediction is more likely resulting in profit-loss because of unnecessary preparation of the hotel towards non-existent customer. But in the long term POV, failing to prepare for the customer's arrival also will reduce our customer's experience, resulting in unseen profit/opportunity-loss in the future (false positive). So, balancing false positive and false negative (F1 score) is necessity for this prediction model building</a:t>
            </a:r>
            <a:endParaRPr lang="en-LK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19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606690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20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2518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21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07917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64628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88B-99E9-704E-8A27-9CA6F03E032F}" type="slidenum">
              <a:rPr lang="en-LK" smtClean="0"/>
              <a:t>23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6271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5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13.svg"/><Relationship Id="rId4" Type="http://schemas.openxmlformats.org/officeDocument/2006/relationships/image" Target="../media/image50.sv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3" Type="http://schemas.openxmlformats.org/officeDocument/2006/relationships/image" Target="../media/image86.pn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jpe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334/dsj-2019-03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3390/pr9101713" TargetMode="External"/><Relationship Id="rId4" Type="http://schemas.openxmlformats.org/officeDocument/2006/relationships/hyperlink" Target="https://doi.org/10.1109/iccit51783.2020.9392648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sv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25544" y="4734398"/>
            <a:ext cx="1451605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04AAD"/>
                </a:solidFill>
                <a:latin typeface="Gothic A1 Black"/>
              </a:rPr>
              <a:t>Analysis &amp; Prediction of Hotel Booking Cancellation</a:t>
            </a:r>
          </a:p>
          <a:p>
            <a:r>
              <a:rPr lang="en-US" sz="3600" dirty="0">
                <a:solidFill>
                  <a:srgbClr val="004AAD"/>
                </a:solidFill>
                <a:latin typeface="Gothic A1 Black"/>
              </a:rPr>
              <a:t>With Ensemble Learning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00144" y="7200900"/>
            <a:ext cx="4756684" cy="1148517"/>
            <a:chOff x="0" y="-28575"/>
            <a:chExt cx="6342246" cy="1531357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634224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54915"/>
              <a:ext cx="6342246" cy="947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004AAD"/>
                  </a:solidFill>
                  <a:latin typeface="Lato Bold"/>
                </a:rPr>
                <a:t>Name       : H.H.J.Karunarathna</a:t>
              </a:r>
            </a:p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004AAD"/>
                  </a:solidFill>
                  <a:latin typeface="Lato Bold"/>
                </a:rPr>
                <a:t>Index No : 18/ENG/050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0" y="6744346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C3497F5B-6A86-C8F3-0387-DFD923BE62B1}"/>
              </a:ext>
            </a:extLst>
          </p:cNvPr>
          <p:cNvSpPr txBox="1"/>
          <p:nvPr/>
        </p:nvSpPr>
        <p:spPr>
          <a:xfrm>
            <a:off x="800144" y="2405824"/>
            <a:ext cx="1570985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dirty="0">
                <a:solidFill>
                  <a:srgbClr val="000000"/>
                </a:solidFill>
                <a:latin typeface="Gothic A1 Black"/>
              </a:rPr>
              <a:t>CAN WE PREDICT HOTEL BOOKING CANCELLATIONS ?</a:t>
            </a: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3B13151-E9B4-BEC8-AE77-87F2A63FF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425" y="2526424"/>
            <a:ext cx="1934741" cy="2007476"/>
          </a:xfrm>
          <a:prstGeom prst="rect">
            <a:avLst/>
          </a:prstGeom>
        </p:spPr>
      </p:pic>
      <p:pic>
        <p:nvPicPr>
          <p:cNvPr id="22" name="Picture 11" descr="Cancelled Rubber Stamp Ink Imprint Icon Stock Illustration - Download Image  Now - iStock">
            <a:extLst>
              <a:ext uri="{FF2B5EF4-FFF2-40B4-BE49-F238E27FC236}">
                <a16:creationId xmlns:a16="http://schemas.microsoft.com/office/drawing/2014/main" id="{3BF3F89A-E424-7F9D-2AA3-640C02040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8" b="98246" l="678" r="96271">
                        <a14:foregroundMark x1="42712" y1="37427" x2="86102" y2="23392"/>
                        <a14:foregroundMark x1="86102" y1="23392" x2="16271" y2="70760"/>
                        <a14:foregroundMark x1="16271" y1="70760" x2="3729" y2="66667"/>
                        <a14:foregroundMark x1="3729" y1="66667" x2="8814" y2="90643"/>
                        <a14:foregroundMark x1="8814" y1="90643" x2="63051" y2="71930"/>
                        <a14:foregroundMark x1="63051" y1="71930" x2="91186" y2="53216"/>
                        <a14:foregroundMark x1="91186" y1="53216" x2="91525" y2="29825"/>
                        <a14:foregroundMark x1="91525" y1="29825" x2="81695" y2="9942"/>
                        <a14:foregroundMark x1="81695" y1="9942" x2="63729" y2="11696"/>
                        <a14:foregroundMark x1="63729" y1="11696" x2="24746" y2="47368"/>
                        <a14:foregroundMark x1="24746" y1="47368" x2="678" y2="53801"/>
                        <a14:foregroundMark x1="34576" y1="74854" x2="53559" y2="73684"/>
                        <a14:foregroundMark x1="53559" y1="73684" x2="75932" y2="51462"/>
                        <a14:foregroundMark x1="75932" y1="50292" x2="80000" y2="21053"/>
                        <a14:foregroundMark x1="80000" y1="21053" x2="94237" y2="29825"/>
                        <a14:foregroundMark x1="94237" y1="29825" x2="96949" y2="39766"/>
                        <a14:foregroundMark x1="87458" y1="16374" x2="84068" y2="7018"/>
                        <a14:foregroundMark x1="69831" y1="26901" x2="53559" y2="28070"/>
                        <a14:foregroundMark x1="53559" y1="28070" x2="70508" y2="19883"/>
                        <a14:foregroundMark x1="8136" y1="98246" x2="18305" y2="97076"/>
                        <a14:foregroundMark x1="19661" y1="94737" x2="19661" y2="94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0980">
            <a:off x="14064115" y="2247442"/>
            <a:ext cx="1839048" cy="106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27329" y="1873836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01. Handling Missing Values</a:t>
            </a:r>
          </a:p>
        </p:txBody>
      </p:sp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1385F132-C7AA-2DBD-0F5B-B0FE9C43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27" y="2616257"/>
            <a:ext cx="5151984" cy="2764529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592DC0A8-0F3D-4BAB-ACD4-22C8E30B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45" y="5678100"/>
            <a:ext cx="5035932" cy="3148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A50DE0-8872-FC0B-5F09-9FB52221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885774"/>
            <a:ext cx="7233475" cy="6728080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706B8B9E-D224-082E-FF86-B71B2FC046AB}"/>
              </a:ext>
            </a:extLst>
          </p:cNvPr>
          <p:cNvSpPr/>
          <p:nvPr/>
        </p:nvSpPr>
        <p:spPr>
          <a:xfrm>
            <a:off x="6845045" y="3753726"/>
            <a:ext cx="1371600" cy="620081"/>
          </a:xfrm>
          <a:prstGeom prst="rightArrow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3052912-C529-4386-4E94-0DFA83790943}"/>
              </a:ext>
            </a:extLst>
          </p:cNvPr>
          <p:cNvSpPr/>
          <p:nvPr/>
        </p:nvSpPr>
        <p:spPr>
          <a:xfrm rot="10800000">
            <a:off x="6707322" y="6488363"/>
            <a:ext cx="1371600" cy="62008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7540694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02. Data Cleaning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27329" y="1873836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Removing Outliers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6083"/>
            <a:chOff x="961992" y="692907"/>
            <a:chExt cx="14840323" cy="1266083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>
              <a:spLocks/>
            </p:cNvSpPr>
            <p:nvPr/>
          </p:nvSpPr>
          <p:spPr>
            <a:xfrm>
              <a:off x="961992" y="806990"/>
              <a:ext cx="7545600" cy="1152000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02. Data Cleaning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E37DE48-2DC7-6B8A-12BE-A60CF3306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85" t="49133" b="21159"/>
          <a:stretch/>
        </p:blipFill>
        <p:spPr>
          <a:xfrm>
            <a:off x="3973954" y="7512947"/>
            <a:ext cx="3291057" cy="19812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D61BD66-E58C-879A-538F-A108742DAE28}"/>
              </a:ext>
            </a:extLst>
          </p:cNvPr>
          <p:cNvGrpSpPr/>
          <p:nvPr/>
        </p:nvGrpSpPr>
        <p:grpSpPr>
          <a:xfrm>
            <a:off x="1471042" y="2717660"/>
            <a:ext cx="14081786" cy="6668881"/>
            <a:chOff x="609600" y="2577092"/>
            <a:chExt cx="14081786" cy="666888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51DF19-3FE1-2279-E6B4-4E92789A2FC5}"/>
                </a:ext>
              </a:extLst>
            </p:cNvPr>
            <p:cNvGrpSpPr/>
            <p:nvPr/>
          </p:nvGrpSpPr>
          <p:grpSpPr>
            <a:xfrm>
              <a:off x="609600" y="2577092"/>
              <a:ext cx="13441693" cy="6668881"/>
              <a:chOff x="1188707" y="2570368"/>
              <a:chExt cx="13441693" cy="666888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8734AC8-48AB-628A-7AE8-60C9C2703C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-713"/>
              <a:stretch/>
            </p:blipFill>
            <p:spPr>
              <a:xfrm>
                <a:off x="1188707" y="2570369"/>
                <a:ext cx="13411200" cy="666888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D8BCB90-1A0F-1735-668E-CF2B6569A2B7}"/>
                  </a:ext>
                </a:extLst>
              </p:cNvPr>
              <p:cNvSpPr/>
              <p:nvPr/>
            </p:nvSpPr>
            <p:spPr>
              <a:xfrm>
                <a:off x="11201400" y="2570368"/>
                <a:ext cx="3429000" cy="165873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4546F8-7392-86F4-C632-8AAD7A3B8655}"/>
                  </a:ext>
                </a:extLst>
              </p:cNvPr>
              <p:cNvSpPr/>
              <p:nvPr/>
            </p:nvSpPr>
            <p:spPr>
              <a:xfrm>
                <a:off x="7844117" y="5916444"/>
                <a:ext cx="3402989" cy="1658732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5CDE38-7F1E-E6BC-EA14-128464100DC0}"/>
                </a:ext>
              </a:extLst>
            </p:cNvPr>
            <p:cNvSpPr/>
            <p:nvPr/>
          </p:nvSpPr>
          <p:spPr>
            <a:xfrm>
              <a:off x="10698493" y="5911533"/>
              <a:ext cx="3992893" cy="1822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1D3CB9-B883-B3F4-DF0B-19CABAE7EF97}"/>
              </a:ext>
            </a:extLst>
          </p:cNvPr>
          <p:cNvGrpSpPr/>
          <p:nvPr/>
        </p:nvGrpSpPr>
        <p:grpSpPr>
          <a:xfrm>
            <a:off x="12226060" y="6612987"/>
            <a:ext cx="7017027" cy="2410916"/>
            <a:chOff x="11270973" y="6347781"/>
            <a:chExt cx="7017027" cy="2410916"/>
          </a:xfrm>
        </p:grpSpPr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72732A56-CB45-0DBC-A5E6-2DB02FB49DC7}"/>
                </a:ext>
              </a:extLst>
            </p:cNvPr>
            <p:cNvSpPr txBox="1"/>
            <p:nvPr/>
          </p:nvSpPr>
          <p:spPr>
            <a:xfrm>
              <a:off x="12009234" y="6347781"/>
              <a:ext cx="6278766" cy="241091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en-US" sz="2700" b="1" dirty="0">
                  <a:solidFill>
                    <a:srgbClr val="004AA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Outliers Exists</a:t>
              </a:r>
            </a:p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en-US" sz="2700" b="1" dirty="0">
                  <a:solidFill>
                    <a:srgbClr val="004AA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Outlier values are quite similar</a:t>
              </a:r>
            </a:p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r>
                <a:rPr lang="en-US" sz="2700" b="1" dirty="0">
                  <a:solidFill>
                    <a:srgbClr val="004AA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 from two hotels ??</a:t>
              </a:r>
            </a:p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endParaRPr lang="en-US" sz="27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3" name="Graphic 42" descr="Badge Cross with solid fill">
              <a:extLst>
                <a:ext uri="{FF2B5EF4-FFF2-40B4-BE49-F238E27FC236}">
                  <a16:creationId xmlns:a16="http://schemas.microsoft.com/office/drawing/2014/main" id="{6BDC38FD-C0C1-1902-3A7E-171941B6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70973" y="6499186"/>
              <a:ext cx="457200" cy="457200"/>
            </a:xfrm>
            <a:prstGeom prst="rect">
              <a:avLst/>
            </a:prstGeom>
          </p:spPr>
        </p:pic>
        <p:pic>
          <p:nvPicPr>
            <p:cNvPr id="46" name="Graphic 45" descr="Badge Question Mark with solid fill">
              <a:extLst>
                <a:ext uri="{FF2B5EF4-FFF2-40B4-BE49-F238E27FC236}">
                  <a16:creationId xmlns:a16="http://schemas.microsoft.com/office/drawing/2014/main" id="{BC499264-9CB4-114B-9B18-29203510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08187" y="709356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12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806564" y="1782197"/>
            <a:ext cx="166748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 Creating Strip-plot to visualize differences in data distribution between the 2 hotels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75456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02. Data Cleaning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A837EF-5C92-57F4-1B59-DE76075B3027}"/>
              </a:ext>
            </a:extLst>
          </p:cNvPr>
          <p:cNvGrpSpPr/>
          <p:nvPr/>
        </p:nvGrpSpPr>
        <p:grpSpPr>
          <a:xfrm>
            <a:off x="675952" y="2806175"/>
            <a:ext cx="10649240" cy="4674649"/>
            <a:chOff x="1466560" y="2608560"/>
            <a:chExt cx="13399723" cy="65237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9ED0584-62EF-D690-E35E-47B1098B1197}"/>
                </a:ext>
              </a:extLst>
            </p:cNvPr>
            <p:cNvGrpSpPr/>
            <p:nvPr/>
          </p:nvGrpSpPr>
          <p:grpSpPr>
            <a:xfrm>
              <a:off x="1466560" y="2701507"/>
              <a:ext cx="13289346" cy="6333781"/>
              <a:chOff x="335464" y="1093513"/>
              <a:chExt cx="7710738" cy="371366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08A8751-D87A-E275-3C07-A64EF43E7DD6}"/>
                  </a:ext>
                </a:extLst>
              </p:cNvPr>
              <p:cNvGrpSpPr/>
              <p:nvPr/>
            </p:nvGrpSpPr>
            <p:grpSpPr>
              <a:xfrm>
                <a:off x="335464" y="1093513"/>
                <a:ext cx="6437732" cy="3713665"/>
                <a:chOff x="524000" y="1187778"/>
                <a:chExt cx="5248672" cy="267544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CC98F263-E154-6253-FA41-F01F0705E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74913"/>
                <a:stretch/>
              </p:blipFill>
              <p:spPr>
                <a:xfrm>
                  <a:off x="524000" y="1187778"/>
                  <a:ext cx="4140958" cy="129147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A6346D1-7D82-ED20-36C9-A13A374DD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4611" r="75069" b="50280"/>
                <a:stretch/>
              </p:blipFill>
              <p:spPr>
                <a:xfrm>
                  <a:off x="4664958" y="1187778"/>
                  <a:ext cx="1031488" cy="129147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F6343C56-5339-F22C-D6DC-D5EC48AE0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50218" b="24673"/>
                <a:stretch/>
              </p:blipFill>
              <p:spPr>
                <a:xfrm>
                  <a:off x="524000" y="2571750"/>
                  <a:ext cx="4137338" cy="129147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FD1FA3A-DF08-8691-A90E-09FAD04CEE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74891" r="73139"/>
                <a:stretch/>
              </p:blipFill>
              <p:spPr>
                <a:xfrm>
                  <a:off x="4661338" y="2571749"/>
                  <a:ext cx="1111334" cy="1291473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965F6A-EF94-41A1-3D46-AEDC7F5B55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828" t="24611" r="27230" b="50280"/>
              <a:stretch/>
            </p:blipFill>
            <p:spPr>
              <a:xfrm>
                <a:off x="6773196" y="3014542"/>
                <a:ext cx="1164173" cy="179263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89A85F-1D56-B2A2-9788-ACB79D27A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1810" t="24611" b="50280"/>
              <a:stretch/>
            </p:blipFill>
            <p:spPr>
              <a:xfrm>
                <a:off x="6615658" y="1093513"/>
                <a:ext cx="1430544" cy="1792635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C00687-861A-B095-5462-0AF78BB0EA26}"/>
                </a:ext>
              </a:extLst>
            </p:cNvPr>
            <p:cNvSpPr/>
            <p:nvPr/>
          </p:nvSpPr>
          <p:spPr>
            <a:xfrm>
              <a:off x="3581400" y="5886110"/>
              <a:ext cx="2133600" cy="31830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62F9BF-F54A-C247-CF01-7AF75480E579}"/>
                </a:ext>
              </a:extLst>
            </p:cNvPr>
            <p:cNvSpPr/>
            <p:nvPr/>
          </p:nvSpPr>
          <p:spPr>
            <a:xfrm>
              <a:off x="12337280" y="2608560"/>
              <a:ext cx="2465522" cy="31824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4DA24B-8D6F-31E6-B999-C208306E768F}"/>
                </a:ext>
              </a:extLst>
            </p:cNvPr>
            <p:cNvSpPr/>
            <p:nvPr/>
          </p:nvSpPr>
          <p:spPr>
            <a:xfrm>
              <a:off x="12400761" y="5949957"/>
              <a:ext cx="2465522" cy="31824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7C5484-CD83-7BCE-E6EA-62CE1FD73621}"/>
              </a:ext>
            </a:extLst>
          </p:cNvPr>
          <p:cNvGrpSpPr/>
          <p:nvPr/>
        </p:nvGrpSpPr>
        <p:grpSpPr>
          <a:xfrm>
            <a:off x="12268200" y="3245496"/>
            <a:ext cx="6019800" cy="4339650"/>
            <a:chOff x="11734800" y="3245496"/>
            <a:chExt cx="6019800" cy="43396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A6A48-D275-31E7-EB9C-27E5B22026BA}"/>
                </a:ext>
              </a:extLst>
            </p:cNvPr>
            <p:cNvSpPr txBox="1"/>
            <p:nvPr/>
          </p:nvSpPr>
          <p:spPr>
            <a:xfrm>
              <a:off x="12268200" y="3245496"/>
              <a:ext cx="5486400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LK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Dropped rows with adr below 0 and above 5000</a:t>
              </a:r>
            </a:p>
            <a:p>
              <a:pPr>
                <a:buClr>
                  <a:srgbClr val="C00000"/>
                </a:buClr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buClr>
                  <a:srgbClr val="C00000"/>
                </a:buClr>
              </a:pPr>
              <a:r>
                <a:rPr lang="en-LK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Dropped rows with 0 adults</a:t>
              </a:r>
            </a:p>
            <a:p>
              <a:pPr>
                <a:buClr>
                  <a:srgbClr val="C00000"/>
                </a:buClr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buClr>
                  <a:srgbClr val="C00000"/>
                </a:buClr>
              </a:pPr>
              <a:r>
                <a:rPr lang="en-GB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Converted columns with unusual values into categorical </a:t>
              </a:r>
            </a:p>
            <a:p>
              <a:pPr marL="800100" lvl="1" indent="-342900">
                <a:buClr>
                  <a:srgbClr val="004AAD"/>
                </a:buClr>
                <a:buFont typeface="Wingdings" pitchFamily="2" charset="2"/>
                <a:buChar char="§"/>
              </a:pP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days_in_waiting_list, </a:t>
              </a:r>
            </a:p>
            <a:p>
              <a:pPr marL="800100" lvl="1" indent="-342900">
                <a:buClr>
                  <a:srgbClr val="004AAD"/>
                </a:buClr>
                <a:buFont typeface="Wingdings" pitchFamily="2" charset="2"/>
                <a:buChar char="§"/>
              </a:pP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previous_cancellations,</a:t>
              </a:r>
            </a:p>
            <a:p>
              <a:pPr marL="800100" lvl="1" indent="-342900">
                <a:buClr>
                  <a:srgbClr val="004AAD"/>
                </a:buClr>
                <a:buFont typeface="Wingdings" pitchFamily="2" charset="2"/>
                <a:buChar char="§"/>
              </a:pP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previous_bookings_not_canceled</a:t>
              </a:r>
              <a:endParaRPr lang="en-LK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indent="-342900">
                <a:buClr>
                  <a:srgbClr val="C00000"/>
                </a:buClr>
                <a:buFont typeface="Wingdings" pitchFamily="2" charset="2"/>
                <a:buChar char="ü"/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indent="-342900">
                <a:buClr>
                  <a:srgbClr val="C00000"/>
                </a:buClr>
                <a:buFont typeface="Wingdings" pitchFamily="2" charset="2"/>
                <a:buChar char="ü"/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7" name="Graphic 26" descr="Badge Tick1 with solid fill">
              <a:extLst>
                <a:ext uri="{FF2B5EF4-FFF2-40B4-BE49-F238E27FC236}">
                  <a16:creationId xmlns:a16="http://schemas.microsoft.com/office/drawing/2014/main" id="{4DB538D8-D6D2-DECA-7DF2-E6C801596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34800" y="3314700"/>
              <a:ext cx="457200" cy="457200"/>
            </a:xfrm>
            <a:prstGeom prst="rect">
              <a:avLst/>
            </a:prstGeom>
          </p:spPr>
        </p:pic>
        <p:pic>
          <p:nvPicPr>
            <p:cNvPr id="28" name="Graphic 27" descr="Badge Tick1 with solid fill">
              <a:extLst>
                <a:ext uri="{FF2B5EF4-FFF2-40B4-BE49-F238E27FC236}">
                  <a16:creationId xmlns:a16="http://schemas.microsoft.com/office/drawing/2014/main" id="{F9F48397-FCB0-7BB3-548A-7C614C1D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34800" y="4381500"/>
              <a:ext cx="457200" cy="457200"/>
            </a:xfrm>
            <a:prstGeom prst="rect">
              <a:avLst/>
            </a:prstGeom>
          </p:spPr>
        </p:pic>
        <p:pic>
          <p:nvPicPr>
            <p:cNvPr id="32" name="Graphic 31" descr="Badge Tick1 with solid fill">
              <a:extLst>
                <a:ext uri="{FF2B5EF4-FFF2-40B4-BE49-F238E27FC236}">
                  <a16:creationId xmlns:a16="http://schemas.microsoft.com/office/drawing/2014/main" id="{C5EAF7F5-8AB7-CCAF-9DBC-0DB83EB3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34800" y="51435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7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806564" y="1782197"/>
            <a:ext cx="166748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 03. Removing Inconsistencies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75456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02. Data Cleaning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AE8CEF-EFA0-2C24-A348-9B79C36F8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" b="58079"/>
          <a:stretch/>
        </p:blipFill>
        <p:spPr>
          <a:xfrm>
            <a:off x="1571503" y="2172586"/>
            <a:ext cx="6554879" cy="1746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057A3-C5AF-A093-32D8-87512F5DA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" t="43413"/>
          <a:stretch/>
        </p:blipFill>
        <p:spPr>
          <a:xfrm>
            <a:off x="11076977" y="3768332"/>
            <a:ext cx="6377026" cy="229319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40B5833-EC1F-2D44-2A37-6FEF0C22B59D}"/>
              </a:ext>
            </a:extLst>
          </p:cNvPr>
          <p:cNvSpPr/>
          <p:nvPr/>
        </p:nvSpPr>
        <p:spPr>
          <a:xfrm>
            <a:off x="9916804" y="4914930"/>
            <a:ext cx="797207" cy="53861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28D95-8475-98AF-9143-3918F2E911A1}"/>
              </a:ext>
            </a:extLst>
          </p:cNvPr>
          <p:cNvGrpSpPr/>
          <p:nvPr/>
        </p:nvGrpSpPr>
        <p:grpSpPr>
          <a:xfrm>
            <a:off x="987693" y="4138021"/>
            <a:ext cx="8352524" cy="4706580"/>
            <a:chOff x="709480" y="4311297"/>
            <a:chExt cx="8352524" cy="47065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DB91BB-BB50-96D4-78B8-7650308C3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80" y="4311297"/>
              <a:ext cx="8352524" cy="47065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74E8FF-B7E4-DB7D-5EBD-C62951EB5FB7}"/>
                </a:ext>
              </a:extLst>
            </p:cNvPr>
            <p:cNvSpPr/>
            <p:nvPr/>
          </p:nvSpPr>
          <p:spPr>
            <a:xfrm>
              <a:off x="6248400" y="4311297"/>
              <a:ext cx="838200" cy="47065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</p:spTree>
    <p:extLst>
      <p:ext uri="{BB962C8B-B14F-4D97-AF65-F5344CB8AC3E}">
        <p14:creationId xmlns:p14="http://schemas.microsoft.com/office/powerpoint/2010/main" val="43049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07338" y="134628"/>
            <a:ext cx="14840324" cy="1261386"/>
            <a:chOff x="961991" y="692907"/>
            <a:chExt cx="14840324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1" y="806991"/>
              <a:ext cx="9689261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5C61E7-3242-AFC2-0245-87D9809756E7}"/>
              </a:ext>
            </a:extLst>
          </p:cNvPr>
          <p:cNvGrpSpPr/>
          <p:nvPr/>
        </p:nvGrpSpPr>
        <p:grpSpPr>
          <a:xfrm>
            <a:off x="11430000" y="3086100"/>
            <a:ext cx="6019800" cy="2308324"/>
            <a:chOff x="11734800" y="3245496"/>
            <a:chExt cx="6019800" cy="23083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C09BEC-21D5-EC5D-5864-86D3D0638853}"/>
                </a:ext>
              </a:extLst>
            </p:cNvPr>
            <p:cNvSpPr txBox="1"/>
            <p:nvPr/>
          </p:nvSpPr>
          <p:spPr>
            <a:xfrm>
              <a:off x="12268200" y="3245496"/>
              <a:ext cx="54864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LK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Combined Features</a:t>
              </a:r>
            </a:p>
            <a:p>
              <a:pPr>
                <a:buClr>
                  <a:srgbClr val="C00000"/>
                </a:buClr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buClr>
                  <a:srgbClr val="C00000"/>
                </a:buClr>
              </a:pPr>
              <a:r>
                <a:rPr lang="en-LK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Dropped redundant coloumns</a:t>
              </a:r>
            </a:p>
            <a:p>
              <a:pPr>
                <a:buClr>
                  <a:srgbClr val="C00000"/>
                </a:buClr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indent="-342900">
                <a:buClr>
                  <a:srgbClr val="C00000"/>
                </a:buClr>
                <a:buFont typeface="Wingdings" pitchFamily="2" charset="2"/>
                <a:buChar char="ü"/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indent="-342900">
                <a:buClr>
                  <a:srgbClr val="C00000"/>
                </a:buClr>
                <a:buFont typeface="Wingdings" pitchFamily="2" charset="2"/>
                <a:buChar char="ü"/>
              </a:pP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35" name="Graphic 34" descr="Badge Tick1 with solid fill">
              <a:extLst>
                <a:ext uri="{FF2B5EF4-FFF2-40B4-BE49-F238E27FC236}">
                  <a16:creationId xmlns:a16="http://schemas.microsoft.com/office/drawing/2014/main" id="{3FA6EDFA-EBC8-D156-2779-483F4AB67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34800" y="3314700"/>
              <a:ext cx="457200" cy="457200"/>
            </a:xfrm>
            <a:prstGeom prst="rect">
              <a:avLst/>
            </a:prstGeom>
          </p:spPr>
        </p:pic>
        <p:pic>
          <p:nvPicPr>
            <p:cNvPr id="36" name="Graphic 35" descr="Badge Tick1 with solid fill">
              <a:extLst>
                <a:ext uri="{FF2B5EF4-FFF2-40B4-BE49-F238E27FC236}">
                  <a16:creationId xmlns:a16="http://schemas.microsoft.com/office/drawing/2014/main" id="{271EA722-6437-3C80-ACC3-D0994A1F5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34800" y="4012437"/>
              <a:ext cx="457200" cy="4572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479567-8721-4BE6-0803-B91FA1E860DF}"/>
              </a:ext>
            </a:extLst>
          </p:cNvPr>
          <p:cNvGrpSpPr/>
          <p:nvPr/>
        </p:nvGrpSpPr>
        <p:grpSpPr>
          <a:xfrm>
            <a:off x="1982523" y="6078038"/>
            <a:ext cx="5343491" cy="2991600"/>
            <a:chOff x="1802343" y="5367664"/>
            <a:chExt cx="5343491" cy="299065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772C-7858-F85A-D4B4-1293FE0ADAD4}"/>
                </a:ext>
              </a:extLst>
            </p:cNvPr>
            <p:cNvGrpSpPr/>
            <p:nvPr/>
          </p:nvGrpSpPr>
          <p:grpSpPr>
            <a:xfrm>
              <a:off x="1802343" y="5367664"/>
              <a:ext cx="5343491" cy="2990658"/>
              <a:chOff x="695227" y="1932494"/>
              <a:chExt cx="2965898" cy="1416860"/>
            </a:xfrm>
          </p:grpSpPr>
          <p:pic>
            <p:nvPicPr>
              <p:cNvPr id="22" name="Picture 21" descr="Table&#10;&#10;Description automatically generated">
                <a:extLst>
                  <a:ext uri="{FF2B5EF4-FFF2-40B4-BE49-F238E27FC236}">
                    <a16:creationId xmlns:a16="http://schemas.microsoft.com/office/drawing/2014/main" id="{484C359A-68A4-6244-0210-019AD76B7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227" y="1932494"/>
                <a:ext cx="1749024" cy="1399219"/>
              </a:xfrm>
              <a:prstGeom prst="rect">
                <a:avLst/>
              </a:prstGeom>
            </p:spPr>
          </p:pic>
          <p:pic>
            <p:nvPicPr>
              <p:cNvPr id="24" name="Picture 23" descr="Table&#10;&#10;Description automatically generated with low confidence">
                <a:extLst>
                  <a:ext uri="{FF2B5EF4-FFF2-40B4-BE49-F238E27FC236}">
                    <a16:creationId xmlns:a16="http://schemas.microsoft.com/office/drawing/2014/main" id="{3D3AD091-4E6D-49C9-0A09-36267D08B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9816" y="1950135"/>
                <a:ext cx="641309" cy="1399219"/>
              </a:xfrm>
              <a:prstGeom prst="rect">
                <a:avLst/>
              </a:prstGeom>
            </p:spPr>
          </p:pic>
        </p:grp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36C4CDED-6053-CE57-EF90-7EBDCF01B90B}"/>
                </a:ext>
              </a:extLst>
            </p:cNvPr>
            <p:cNvSpPr/>
            <p:nvPr/>
          </p:nvSpPr>
          <p:spPr>
            <a:xfrm>
              <a:off x="5166795" y="6469687"/>
              <a:ext cx="610294" cy="531187"/>
            </a:xfrm>
            <a:prstGeom prst="rightArrow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2E08EB-DB8D-39CD-496F-3EAB5B47C4DA}"/>
              </a:ext>
            </a:extLst>
          </p:cNvPr>
          <p:cNvGrpSpPr/>
          <p:nvPr/>
        </p:nvGrpSpPr>
        <p:grpSpPr>
          <a:xfrm>
            <a:off x="1713535" y="2692568"/>
            <a:ext cx="7894785" cy="3032718"/>
            <a:chOff x="1088332" y="1729782"/>
            <a:chExt cx="7894785" cy="30327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60A469-F09A-F3DC-5AD6-E6C7EE3A17E1}"/>
                </a:ext>
              </a:extLst>
            </p:cNvPr>
            <p:cNvGrpSpPr/>
            <p:nvPr/>
          </p:nvGrpSpPr>
          <p:grpSpPr>
            <a:xfrm>
              <a:off x="1088332" y="1729782"/>
              <a:ext cx="7894785" cy="3032718"/>
              <a:chOff x="910341" y="2849093"/>
              <a:chExt cx="4247014" cy="1271986"/>
            </a:xfrm>
          </p:grpSpPr>
          <p:pic>
            <p:nvPicPr>
              <p:cNvPr id="8" name="Picture 7" descr="A screenshot of a phone&#10;&#10;Description automatically generated with medium confidence">
                <a:extLst>
                  <a:ext uri="{FF2B5EF4-FFF2-40B4-BE49-F238E27FC236}">
                    <a16:creationId xmlns:a16="http://schemas.microsoft.com/office/drawing/2014/main" id="{5EA8DD93-26D6-A337-81E8-4A4CAA717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2100" y="2866734"/>
                <a:ext cx="775255" cy="1254345"/>
              </a:xfrm>
              <a:prstGeom prst="rect">
                <a:avLst/>
              </a:prstGeom>
            </p:spPr>
          </p:pic>
          <p:pic>
            <p:nvPicPr>
              <p:cNvPr id="10" name="Picture 9" descr="Table&#10;&#10;Description automatically generated">
                <a:extLst>
                  <a:ext uri="{FF2B5EF4-FFF2-40B4-BE49-F238E27FC236}">
                    <a16:creationId xmlns:a16="http://schemas.microsoft.com/office/drawing/2014/main" id="{AB1A713F-E4BF-53E8-9F59-D36ECD9C5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341" y="2849093"/>
                <a:ext cx="2874541" cy="1254345"/>
              </a:xfrm>
              <a:prstGeom prst="rect">
                <a:avLst/>
              </a:prstGeom>
            </p:spPr>
          </p:pic>
        </p:grp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04A6D3A3-DF31-F592-37E2-C47DD0918D40}"/>
                </a:ext>
              </a:extLst>
            </p:cNvPr>
            <p:cNvSpPr/>
            <p:nvPr/>
          </p:nvSpPr>
          <p:spPr>
            <a:xfrm>
              <a:off x="6719861" y="3018930"/>
              <a:ext cx="610294" cy="531187"/>
            </a:xfrm>
            <a:prstGeom prst="rightArrow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1AE78D-38E9-C5C0-E8F9-C3296662B6D6}"/>
              </a:ext>
            </a:extLst>
          </p:cNvPr>
          <p:cNvGrpSpPr/>
          <p:nvPr/>
        </p:nvGrpSpPr>
        <p:grpSpPr>
          <a:xfrm>
            <a:off x="8627501" y="6135044"/>
            <a:ext cx="4169721" cy="2990658"/>
            <a:chOff x="11125200" y="1798943"/>
            <a:chExt cx="4169721" cy="299065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5AC55C-E32A-9060-3088-8144684BA3E8}"/>
                </a:ext>
              </a:extLst>
            </p:cNvPr>
            <p:cNvGrpSpPr/>
            <p:nvPr/>
          </p:nvGrpSpPr>
          <p:grpSpPr>
            <a:xfrm>
              <a:off x="11125200" y="1798943"/>
              <a:ext cx="4169721" cy="2990658"/>
              <a:chOff x="4506600" y="1199043"/>
              <a:chExt cx="2320867" cy="1280205"/>
            </a:xfrm>
          </p:grpSpPr>
          <p:pic>
            <p:nvPicPr>
              <p:cNvPr id="27" name="Picture 26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A9B10D71-B82B-820D-ECE5-1AB3D8218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4061" y="1199043"/>
                <a:ext cx="453406" cy="1280205"/>
              </a:xfrm>
              <a:prstGeom prst="rect">
                <a:avLst/>
              </a:prstGeom>
            </p:spPr>
          </p:pic>
          <p:pic>
            <p:nvPicPr>
              <p:cNvPr id="28" name="Picture 27" descr="Table&#10;&#10;Description automatically generated">
                <a:extLst>
                  <a:ext uri="{FF2B5EF4-FFF2-40B4-BE49-F238E27FC236}">
                    <a16:creationId xmlns:a16="http://schemas.microsoft.com/office/drawing/2014/main" id="{CAAF671B-6164-A37D-4462-58A8AA0C6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6600" y="1199043"/>
                <a:ext cx="1111289" cy="1280205"/>
              </a:xfrm>
              <a:prstGeom prst="rect">
                <a:avLst/>
              </a:prstGeom>
            </p:spPr>
          </p:pic>
        </p:grp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0123E8F3-0F75-0952-9530-92397D114BEB}"/>
                </a:ext>
              </a:extLst>
            </p:cNvPr>
            <p:cNvSpPr/>
            <p:nvPr/>
          </p:nvSpPr>
          <p:spPr>
            <a:xfrm>
              <a:off x="13622552" y="3028678"/>
              <a:ext cx="610294" cy="531187"/>
            </a:xfrm>
            <a:prstGeom prst="rightArrow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713535" y="1954408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01. Feature Engineering</a:t>
            </a:r>
          </a:p>
        </p:txBody>
      </p:sp>
      <p:sp>
        <p:nvSpPr>
          <p:cNvPr id="49" name="AutoShape 2">
            <a:extLst>
              <a:ext uri="{FF2B5EF4-FFF2-40B4-BE49-F238E27FC236}">
                <a16:creationId xmlns:a16="http://schemas.microsoft.com/office/drawing/2014/main" id="{575F4D17-1385-A322-D8EB-205C1247BDCD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</p:spTree>
    <p:extLst>
      <p:ext uri="{BB962C8B-B14F-4D97-AF65-F5344CB8AC3E}">
        <p14:creationId xmlns:p14="http://schemas.microsoft.com/office/powerpoint/2010/main" val="274319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8497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96912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320532" y="1888273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409F7-72AF-BA92-BE86-029F62CD6019}"/>
              </a:ext>
            </a:extLst>
          </p:cNvPr>
          <p:cNvSpPr txBox="1"/>
          <p:nvPr/>
        </p:nvSpPr>
        <p:spPr>
          <a:xfrm>
            <a:off x="2103487" y="6206009"/>
            <a:ext cx="3586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LK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 Categorical Features </a:t>
            </a:r>
          </a:p>
          <a:p>
            <a:pPr>
              <a:buClr>
                <a:srgbClr val="C00000"/>
              </a:buClr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ü"/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ü"/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D8330-C8CD-0C60-67B7-B9CD7E29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153" y="2157381"/>
            <a:ext cx="3251670" cy="463762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4CEF87A-1BDD-6FF7-6C0E-AC42510B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74" b="62831"/>
          <a:stretch/>
        </p:blipFill>
        <p:spPr>
          <a:xfrm>
            <a:off x="6338204" y="6684135"/>
            <a:ext cx="4717848" cy="405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8AF551-8691-8D86-EE38-234263A35A25}"/>
              </a:ext>
            </a:extLst>
          </p:cNvPr>
          <p:cNvSpPr txBox="1"/>
          <p:nvPr/>
        </p:nvSpPr>
        <p:spPr>
          <a:xfrm>
            <a:off x="1300212" y="7712703"/>
            <a:ext cx="146126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0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agent and company IDs are recorded </a:t>
            </a:r>
          </a:p>
          <a:p>
            <a:pPr>
              <a:buClr>
                <a:srgbClr val="C00000"/>
              </a:buClr>
            </a:pPr>
            <a:endParaRPr lang="en-GB" sz="20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0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information about Room Types</a:t>
            </a:r>
          </a:p>
          <a:p>
            <a:pPr>
              <a:buClr>
                <a:srgbClr val="C00000"/>
              </a:buClr>
            </a:pPr>
            <a:endParaRPr lang="en-GB" sz="2000" b="0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“c</a:t>
            </a:r>
            <a:r>
              <a:rPr lang="en-GB" sz="20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ountry" feature excluded to avoid bias towards cancellation rates of specific countries.</a:t>
            </a:r>
          </a:p>
          <a:p>
            <a:pPr>
              <a:buClr>
                <a:srgbClr val="C00000"/>
              </a:buClr>
            </a:pPr>
            <a:endParaRPr lang="en-GB" sz="2000" b="0" i="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0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Outdated features are removed</a:t>
            </a:r>
          </a:p>
          <a:p>
            <a:br>
              <a:rPr lang="en-GB" sz="2000" dirty="0"/>
            </a:b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endParaRPr lang="en-LK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40480437-919F-6C64-E542-BCAFD7A0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336" y="2135663"/>
            <a:ext cx="4590157" cy="2209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B486EB-EB61-1A80-9929-26237D87E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508"/>
          <a:stretch/>
        </p:blipFill>
        <p:spPr>
          <a:xfrm>
            <a:off x="11018657" y="4445677"/>
            <a:ext cx="6330885" cy="51924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AE5D844-333B-9F22-D1BD-3B483F86F244}"/>
              </a:ext>
            </a:extLst>
          </p:cNvPr>
          <p:cNvGrpSpPr/>
          <p:nvPr/>
        </p:nvGrpSpPr>
        <p:grpSpPr>
          <a:xfrm>
            <a:off x="1816897" y="2773222"/>
            <a:ext cx="5073471" cy="3405946"/>
            <a:chOff x="1466559" y="2423355"/>
            <a:chExt cx="5073471" cy="34059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1E1055B-C0D5-CBAF-E7CE-AFFAC0B74D6E}"/>
                </a:ext>
              </a:extLst>
            </p:cNvPr>
            <p:cNvGrpSpPr/>
            <p:nvPr/>
          </p:nvGrpSpPr>
          <p:grpSpPr>
            <a:xfrm>
              <a:off x="1466559" y="2423355"/>
              <a:ext cx="5073471" cy="3405946"/>
              <a:chOff x="1466559" y="2423355"/>
              <a:chExt cx="5073471" cy="3405946"/>
            </a:xfrm>
          </p:grpSpPr>
          <p:pic>
            <p:nvPicPr>
              <p:cNvPr id="2" name="Picture 1" descr="Text&#10;&#10;Description automatically generated">
                <a:extLst>
                  <a:ext uri="{FF2B5EF4-FFF2-40B4-BE49-F238E27FC236}">
                    <a16:creationId xmlns:a16="http://schemas.microsoft.com/office/drawing/2014/main" id="{A1B932EF-A4C6-1079-C2A8-CB13ED7D1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1888"/>
              <a:stretch/>
            </p:blipFill>
            <p:spPr>
              <a:xfrm>
                <a:off x="1466560" y="2423355"/>
                <a:ext cx="5073470" cy="340594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1DB283-0F81-404C-CBCE-050CE27D65F6}"/>
                  </a:ext>
                </a:extLst>
              </p:cNvPr>
              <p:cNvSpPr/>
              <p:nvPr/>
            </p:nvSpPr>
            <p:spPr>
              <a:xfrm>
                <a:off x="1466560" y="4661898"/>
                <a:ext cx="2607457" cy="48160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957093-086F-3FF8-B6FE-F0F3687F3DEC}"/>
                  </a:ext>
                </a:extLst>
              </p:cNvPr>
              <p:cNvSpPr/>
              <p:nvPr/>
            </p:nvSpPr>
            <p:spPr>
              <a:xfrm>
                <a:off x="1466559" y="3930366"/>
                <a:ext cx="3181641" cy="48160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196150-580F-003A-FDA9-43F75D638623}"/>
                </a:ext>
              </a:extLst>
            </p:cNvPr>
            <p:cNvSpPr/>
            <p:nvPr/>
          </p:nvSpPr>
          <p:spPr>
            <a:xfrm>
              <a:off x="1466559" y="3162300"/>
              <a:ext cx="3181641" cy="2619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0BAF0D-BE65-8875-7DA2-7E6EFF207B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79" b="22443"/>
          <a:stretch/>
        </p:blipFill>
        <p:spPr>
          <a:xfrm>
            <a:off x="12069965" y="5584717"/>
            <a:ext cx="5767688" cy="625583"/>
          </a:xfrm>
          <a:prstGeom prst="rect">
            <a:avLst/>
          </a:prstGeom>
        </p:spPr>
      </p:pic>
      <p:pic>
        <p:nvPicPr>
          <p:cNvPr id="24" name="Graphic 23" descr="Badge 1 with solid fill">
            <a:extLst>
              <a:ext uri="{FF2B5EF4-FFF2-40B4-BE49-F238E27FC236}">
                <a16:creationId xmlns:a16="http://schemas.microsoft.com/office/drawing/2014/main" id="{002C61A4-D530-773C-A3EB-0056BABB6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8362" y="2212573"/>
            <a:ext cx="405633" cy="405633"/>
          </a:xfrm>
          <a:prstGeom prst="rect">
            <a:avLst/>
          </a:prstGeom>
        </p:spPr>
      </p:pic>
      <p:pic>
        <p:nvPicPr>
          <p:cNvPr id="26" name="Graphic 25" descr="Badge with solid fill">
            <a:extLst>
              <a:ext uri="{FF2B5EF4-FFF2-40B4-BE49-F238E27FC236}">
                <a16:creationId xmlns:a16="http://schemas.microsoft.com/office/drawing/2014/main" id="{C53DF867-067E-7A1B-6640-D130569348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2995" y="2215992"/>
            <a:ext cx="405633" cy="405633"/>
          </a:xfrm>
          <a:prstGeom prst="rect">
            <a:avLst/>
          </a:prstGeom>
        </p:spPr>
      </p:pic>
      <p:pic>
        <p:nvPicPr>
          <p:cNvPr id="28" name="Graphic 27" descr="Badge 3 with solid fill">
            <a:extLst>
              <a:ext uri="{FF2B5EF4-FFF2-40B4-BE49-F238E27FC236}">
                <a16:creationId xmlns:a16="http://schemas.microsoft.com/office/drawing/2014/main" id="{EC5B3385-BFBC-20A5-C9E5-80CAAB7F2E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82400" y="5642417"/>
            <a:ext cx="405633" cy="405633"/>
          </a:xfrm>
          <a:prstGeom prst="rect">
            <a:avLst/>
          </a:prstGeom>
        </p:spPr>
      </p:pic>
      <p:pic>
        <p:nvPicPr>
          <p:cNvPr id="32" name="Picture 3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869D1F-5747-5021-706B-AFEEEBD0D0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0952" b="20210"/>
          <a:stretch/>
        </p:blipFill>
        <p:spPr>
          <a:xfrm>
            <a:off x="12115800" y="7886700"/>
            <a:ext cx="5891737" cy="568133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4AD3F6-DF04-AD8F-144B-21538F885F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96" r="16224" b="75679"/>
          <a:stretch/>
        </p:blipFill>
        <p:spPr>
          <a:xfrm>
            <a:off x="11742590" y="6739634"/>
            <a:ext cx="6330885" cy="607380"/>
          </a:xfrm>
          <a:prstGeom prst="rect">
            <a:avLst/>
          </a:prstGeom>
        </p:spPr>
      </p:pic>
      <p:pic>
        <p:nvPicPr>
          <p:cNvPr id="35" name="Graphic 34" descr="Badge 5 with solid fill">
            <a:extLst>
              <a:ext uri="{FF2B5EF4-FFF2-40B4-BE49-F238E27FC236}">
                <a16:creationId xmlns:a16="http://schemas.microsoft.com/office/drawing/2014/main" id="{A0F9ACA0-3447-35F9-BFC5-A0F44E60E5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34800" y="7916711"/>
            <a:ext cx="385652" cy="385652"/>
          </a:xfrm>
          <a:prstGeom prst="rect">
            <a:avLst/>
          </a:prstGeom>
        </p:spPr>
      </p:pic>
      <p:pic>
        <p:nvPicPr>
          <p:cNvPr id="37" name="Graphic 36" descr="Badge 4 with solid fill">
            <a:extLst>
              <a:ext uri="{FF2B5EF4-FFF2-40B4-BE49-F238E27FC236}">
                <a16:creationId xmlns:a16="http://schemas.microsoft.com/office/drawing/2014/main" id="{047105F8-1A80-A487-38D9-308C763BF2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49148" y="6658075"/>
            <a:ext cx="385652" cy="385652"/>
          </a:xfrm>
          <a:prstGeom prst="rect">
            <a:avLst/>
          </a:prstGeom>
        </p:spPr>
      </p:pic>
      <p:sp>
        <p:nvSpPr>
          <p:cNvPr id="38" name="AutoShape 2">
            <a:extLst>
              <a:ext uri="{FF2B5EF4-FFF2-40B4-BE49-F238E27FC236}">
                <a16:creationId xmlns:a16="http://schemas.microsoft.com/office/drawing/2014/main" id="{EFE2154F-F4D6-28B0-D1F3-DB9269FEBFF8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</p:spTree>
    <p:extLst>
      <p:ext uri="{BB962C8B-B14F-4D97-AF65-F5344CB8AC3E}">
        <p14:creationId xmlns:p14="http://schemas.microsoft.com/office/powerpoint/2010/main" val="312663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07339" y="134628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96912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432690" y="1747277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Removing Correlated Features </a:t>
            </a:r>
          </a:p>
        </p:txBody>
      </p:sp>
      <p:sp>
        <p:nvSpPr>
          <p:cNvPr id="49" name="AutoShape 2">
            <a:extLst>
              <a:ext uri="{FF2B5EF4-FFF2-40B4-BE49-F238E27FC236}">
                <a16:creationId xmlns:a16="http://schemas.microsoft.com/office/drawing/2014/main" id="{575F4D17-1385-A322-D8EB-205C1247BDCD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191ACB-3176-9952-9F43-15B6F86C9E8D}"/>
              </a:ext>
            </a:extLst>
          </p:cNvPr>
          <p:cNvGrpSpPr/>
          <p:nvPr/>
        </p:nvGrpSpPr>
        <p:grpSpPr>
          <a:xfrm>
            <a:off x="685873" y="2857500"/>
            <a:ext cx="10363200" cy="7901940"/>
            <a:chOff x="668940" y="2623816"/>
            <a:chExt cx="10363200" cy="790194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E6FA37-DB8A-009A-F9E1-1EAF613BDFD2}"/>
                </a:ext>
              </a:extLst>
            </p:cNvPr>
            <p:cNvGrpSpPr/>
            <p:nvPr/>
          </p:nvGrpSpPr>
          <p:grpSpPr>
            <a:xfrm>
              <a:off x="668940" y="2623816"/>
              <a:ext cx="10363200" cy="7901940"/>
              <a:chOff x="668940" y="2623816"/>
              <a:chExt cx="10363200" cy="790194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8A420F8-CBD2-FBE6-62FD-289E32C63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8940" y="2623816"/>
                <a:ext cx="10363200" cy="7901940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5F9B7-8946-9DCC-8F55-B304E7E39C83}"/>
                  </a:ext>
                </a:extLst>
              </p:cNvPr>
              <p:cNvSpPr/>
              <p:nvPr/>
            </p:nvSpPr>
            <p:spPr>
              <a:xfrm>
                <a:off x="1447800" y="7505700"/>
                <a:ext cx="1828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993DA-F943-085A-F189-FAC4CD4A92CA}"/>
                  </a:ext>
                </a:extLst>
              </p:cNvPr>
              <p:cNvSpPr/>
              <p:nvPr/>
            </p:nvSpPr>
            <p:spPr>
              <a:xfrm rot="5400000">
                <a:off x="2057400" y="8343900"/>
                <a:ext cx="2057400" cy="381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2D6C0F-809C-BC4A-53DD-1DC0F378F376}"/>
                  </a:ext>
                </a:extLst>
              </p:cNvPr>
              <p:cNvSpPr/>
              <p:nvPr/>
            </p:nvSpPr>
            <p:spPr>
              <a:xfrm>
                <a:off x="1207339" y="4610100"/>
                <a:ext cx="3728801" cy="252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8DE799-A337-D757-2FE8-88664ABAD480}"/>
                  </a:ext>
                </a:extLst>
              </p:cNvPr>
              <p:cNvSpPr/>
              <p:nvPr/>
            </p:nvSpPr>
            <p:spPr>
              <a:xfrm rot="5400000">
                <a:off x="2087070" y="7078170"/>
                <a:ext cx="5257800" cy="321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0C80B9-BF76-B2D4-0AEC-2242F3C71E76}"/>
                  </a:ext>
                </a:extLst>
              </p:cNvPr>
              <p:cNvSpPr/>
              <p:nvPr/>
            </p:nvSpPr>
            <p:spPr>
              <a:xfrm>
                <a:off x="762000" y="5424901"/>
                <a:ext cx="4800600" cy="252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7AF95F-11D5-14D4-9E1E-651913D58F9A}"/>
                </a:ext>
              </a:extLst>
            </p:cNvPr>
            <p:cNvSpPr/>
            <p:nvPr/>
          </p:nvSpPr>
          <p:spPr>
            <a:xfrm rot="5400000">
              <a:off x="3094476" y="7570164"/>
              <a:ext cx="4614588" cy="321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E04D6B-AEF0-3D86-D02C-C95216195D3E}"/>
              </a:ext>
            </a:extLst>
          </p:cNvPr>
          <p:cNvSpPr txBox="1"/>
          <p:nvPr/>
        </p:nvSpPr>
        <p:spPr>
          <a:xfrm>
            <a:off x="11811000" y="3889200"/>
            <a:ext cx="5486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istribution_channel</a:t>
            </a: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arket_segment</a:t>
            </a: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revious_bookings_not_cancelled</a:t>
            </a: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s_repeated_guest</a:t>
            </a: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eservation_status</a:t>
            </a:r>
          </a:p>
          <a:p>
            <a:pPr>
              <a:buClr>
                <a:srgbClr val="C00000"/>
              </a:buClr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s_cancelled</a:t>
            </a:r>
          </a:p>
          <a:p>
            <a:pPr>
              <a:buClr>
                <a:srgbClr val="C00000"/>
              </a:buClr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ü"/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ü"/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57E58FCC-6224-511F-EB28-9B5654881925}"/>
              </a:ext>
            </a:extLst>
          </p:cNvPr>
          <p:cNvSpPr txBox="1"/>
          <p:nvPr/>
        </p:nvSpPr>
        <p:spPr>
          <a:xfrm>
            <a:off x="11811000" y="3021631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C00000"/>
                </a:solidFill>
                <a:latin typeface="Gothic A1 Black Bold"/>
              </a:rPr>
              <a:t>Highly Correlated !</a:t>
            </a:r>
          </a:p>
        </p:txBody>
      </p:sp>
      <p:pic>
        <p:nvPicPr>
          <p:cNvPr id="23" name="Graphic 22" descr="Badge 1 with solid fill">
            <a:extLst>
              <a:ext uri="{FF2B5EF4-FFF2-40B4-BE49-F238E27FC236}">
                <a16:creationId xmlns:a16="http://schemas.microsoft.com/office/drawing/2014/main" id="{691B752E-4583-0DC4-EA62-7145E4DE5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1087" y="3776148"/>
            <a:ext cx="405633" cy="405633"/>
          </a:xfrm>
          <a:prstGeom prst="rect">
            <a:avLst/>
          </a:prstGeom>
        </p:spPr>
      </p:pic>
      <p:pic>
        <p:nvPicPr>
          <p:cNvPr id="25" name="Graphic 24" descr="Badge with solid fill">
            <a:extLst>
              <a:ext uri="{FF2B5EF4-FFF2-40B4-BE49-F238E27FC236}">
                <a16:creationId xmlns:a16="http://schemas.microsoft.com/office/drawing/2014/main" id="{88A592F0-1BCB-2D6B-1B72-F9DFBA367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1123" y="5225967"/>
            <a:ext cx="405633" cy="405633"/>
          </a:xfrm>
          <a:prstGeom prst="rect">
            <a:avLst/>
          </a:prstGeom>
        </p:spPr>
      </p:pic>
      <p:pic>
        <p:nvPicPr>
          <p:cNvPr id="32" name="Graphic 31" descr="Badge 3 with solid fill">
            <a:extLst>
              <a:ext uri="{FF2B5EF4-FFF2-40B4-BE49-F238E27FC236}">
                <a16:creationId xmlns:a16="http://schemas.microsoft.com/office/drawing/2014/main" id="{8F7F7586-7A71-69AC-292C-B4D10286A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1123" y="6731977"/>
            <a:ext cx="405633" cy="405633"/>
          </a:xfrm>
          <a:prstGeom prst="rect">
            <a:avLst/>
          </a:prstGeom>
        </p:spPr>
      </p:pic>
      <p:pic>
        <p:nvPicPr>
          <p:cNvPr id="47" name="Graphic 46" descr="Badge Cross with solid fill">
            <a:extLst>
              <a:ext uri="{FF2B5EF4-FFF2-40B4-BE49-F238E27FC236}">
                <a16:creationId xmlns:a16="http://schemas.microsoft.com/office/drawing/2014/main" id="{42C90E8E-D872-0AA1-CD99-BA2C61990E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63016" y="3978964"/>
            <a:ext cx="374733" cy="374733"/>
          </a:xfrm>
          <a:prstGeom prst="rect">
            <a:avLst/>
          </a:prstGeom>
        </p:spPr>
      </p:pic>
      <p:pic>
        <p:nvPicPr>
          <p:cNvPr id="50" name="Graphic 49" descr="Badge Cross with solid fill">
            <a:extLst>
              <a:ext uri="{FF2B5EF4-FFF2-40B4-BE49-F238E27FC236}">
                <a16:creationId xmlns:a16="http://schemas.microsoft.com/office/drawing/2014/main" id="{CACCCA4A-2722-EC4F-7A23-2069E2C228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35400" y="5352215"/>
            <a:ext cx="374733" cy="374733"/>
          </a:xfrm>
          <a:prstGeom prst="rect">
            <a:avLst/>
          </a:prstGeom>
        </p:spPr>
      </p:pic>
      <p:pic>
        <p:nvPicPr>
          <p:cNvPr id="51" name="Graphic 50" descr="Badge Cross with solid fill">
            <a:extLst>
              <a:ext uri="{FF2B5EF4-FFF2-40B4-BE49-F238E27FC236}">
                <a16:creationId xmlns:a16="http://schemas.microsoft.com/office/drawing/2014/main" id="{50269FCD-1CA7-331B-99C3-E007FA2129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7480" y="6902757"/>
            <a:ext cx="374733" cy="3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21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07339" y="134628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96912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432690" y="1747277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04. Feature Importance</a:t>
            </a:r>
          </a:p>
        </p:txBody>
      </p:sp>
      <p:sp>
        <p:nvSpPr>
          <p:cNvPr id="49" name="AutoShape 2">
            <a:extLst>
              <a:ext uri="{FF2B5EF4-FFF2-40B4-BE49-F238E27FC236}">
                <a16:creationId xmlns:a16="http://schemas.microsoft.com/office/drawing/2014/main" id="{575F4D17-1385-A322-D8EB-205C1247BDCD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2A64E-BD3E-7537-C3D9-2449C5DC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95" y="2324100"/>
            <a:ext cx="10634949" cy="487680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A2ED88B-CF10-16A9-748C-5985221A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2353733"/>
            <a:ext cx="4369918" cy="44958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FF750CAC-E575-DC7D-C242-0AFFC8EF824F}"/>
              </a:ext>
            </a:extLst>
          </p:cNvPr>
          <p:cNvSpPr txBox="1"/>
          <p:nvPr/>
        </p:nvSpPr>
        <p:spPr>
          <a:xfrm>
            <a:off x="12908279" y="6823360"/>
            <a:ext cx="6278766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12 features for the model</a:t>
            </a:r>
          </a:p>
        </p:txBody>
      </p:sp>
    </p:spTree>
    <p:extLst>
      <p:ext uri="{BB962C8B-B14F-4D97-AF65-F5344CB8AC3E}">
        <p14:creationId xmlns:p14="http://schemas.microsoft.com/office/powerpoint/2010/main" val="408628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1207339" y="134628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96912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03. Data Transformation</a:t>
              </a:r>
            </a:p>
          </p:txBody>
        </p:sp>
      </p:grpSp>
      <p:sp>
        <p:nvSpPr>
          <p:cNvPr id="48" name="TextBox 3">
            <a:extLst>
              <a:ext uri="{FF2B5EF4-FFF2-40B4-BE49-F238E27FC236}">
                <a16:creationId xmlns:a16="http://schemas.microsoft.com/office/drawing/2014/main" id="{F43A696A-F162-713B-6E45-6DB0FBFCEC6B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05. One Hot Encoding &amp; Creating Dummy Variables</a:t>
            </a:r>
          </a:p>
        </p:txBody>
      </p:sp>
      <p:sp>
        <p:nvSpPr>
          <p:cNvPr id="49" name="AutoShape 2">
            <a:extLst>
              <a:ext uri="{FF2B5EF4-FFF2-40B4-BE49-F238E27FC236}">
                <a16:creationId xmlns:a16="http://schemas.microsoft.com/office/drawing/2014/main" id="{575F4D17-1385-A322-D8EB-205C1247BDCD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15E91B-E1E6-41EC-E9A4-E4E39573DDED}"/>
              </a:ext>
            </a:extLst>
          </p:cNvPr>
          <p:cNvGrpSpPr/>
          <p:nvPr/>
        </p:nvGrpSpPr>
        <p:grpSpPr>
          <a:xfrm>
            <a:off x="1888067" y="3995349"/>
            <a:ext cx="7255933" cy="2214349"/>
            <a:chOff x="1827916" y="906435"/>
            <a:chExt cx="5047153" cy="1198314"/>
          </a:xfrm>
        </p:grpSpPr>
        <p:pic>
          <p:nvPicPr>
            <p:cNvPr id="3" name="Picture 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307C362B-9280-A423-E75A-D67BFA641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78" r="18254"/>
            <a:stretch/>
          </p:blipFill>
          <p:spPr>
            <a:xfrm>
              <a:off x="3877345" y="906435"/>
              <a:ext cx="2997724" cy="119831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C161A4-8130-9A75-BA80-8F1459FAD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679" r="56236"/>
            <a:stretch/>
          </p:blipFill>
          <p:spPr>
            <a:xfrm>
              <a:off x="1827916" y="906435"/>
              <a:ext cx="1716561" cy="1198314"/>
            </a:xfrm>
            <a:prstGeom prst="rect">
              <a:avLst/>
            </a:prstGeom>
          </p:spPr>
        </p:pic>
        <p:pic>
          <p:nvPicPr>
            <p:cNvPr id="8" name="Picture 7" descr="Scatter chart&#10;&#10;Description automatically generated">
              <a:extLst>
                <a:ext uri="{FF2B5EF4-FFF2-40B4-BE49-F238E27FC236}">
                  <a16:creationId xmlns:a16="http://schemas.microsoft.com/office/drawing/2014/main" id="{49FAF3F8-6D9E-3538-9ADE-B1764060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4478" y="906435"/>
              <a:ext cx="332866" cy="119831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7FBD95A-BF25-3690-E2E6-F84C1CE7D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9" r="20310"/>
          <a:stretch/>
        </p:blipFill>
        <p:spPr>
          <a:xfrm>
            <a:off x="1841339" y="2897935"/>
            <a:ext cx="7334449" cy="930642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7B5531DD-1654-C613-77F8-E7DECECADC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6667" b="23997"/>
          <a:stretch/>
        </p:blipFill>
        <p:spPr>
          <a:xfrm>
            <a:off x="1849806" y="6972300"/>
            <a:ext cx="6477000" cy="794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C15891-D058-2E2D-F10D-A030406ED6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210" b="-701"/>
          <a:stretch/>
        </p:blipFill>
        <p:spPr>
          <a:xfrm>
            <a:off x="10569729" y="2962558"/>
            <a:ext cx="6878555" cy="924996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72FF737-89B9-8843-5468-EBF715C14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9729" y="4035379"/>
            <a:ext cx="5940272" cy="21328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26B28-BEA4-5C63-BCE9-E39B649EB34C}"/>
              </a:ext>
            </a:extLst>
          </p:cNvPr>
          <p:cNvSpPr txBox="1"/>
          <p:nvPr/>
        </p:nvSpPr>
        <p:spPr>
          <a:xfrm>
            <a:off x="3911186" y="2429082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Arrival Month</a:t>
            </a:r>
            <a:endParaRPr lang="en-LK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FF09D-046D-478C-CE2C-BCF60761ADB2}"/>
              </a:ext>
            </a:extLst>
          </p:cNvPr>
          <p:cNvSpPr txBox="1"/>
          <p:nvPr/>
        </p:nvSpPr>
        <p:spPr>
          <a:xfrm>
            <a:off x="12648299" y="2429081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Deposit Type</a:t>
            </a:r>
            <a:endParaRPr lang="en-LK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E53F6-71E3-F1AD-7E29-97E21A9FDCAE}"/>
              </a:ext>
            </a:extLst>
          </p:cNvPr>
          <p:cNvGrpSpPr/>
          <p:nvPr/>
        </p:nvGrpSpPr>
        <p:grpSpPr>
          <a:xfrm>
            <a:off x="1828800" y="7979034"/>
            <a:ext cx="8626769" cy="1660266"/>
            <a:chOff x="1942960" y="7704431"/>
            <a:chExt cx="8626769" cy="16602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2359CF-E9B6-1305-9434-D396DC4A6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7807"/>
            <a:stretch/>
          </p:blipFill>
          <p:spPr>
            <a:xfrm>
              <a:off x="1942960" y="7704431"/>
              <a:ext cx="4534040" cy="16602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21CE2E-87B5-499B-C40A-836B9E1AC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589" r="39352"/>
            <a:stretch/>
          </p:blipFill>
          <p:spPr>
            <a:xfrm>
              <a:off x="6477000" y="7704431"/>
              <a:ext cx="4092729" cy="166026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F9A0E3-2BC3-81E6-F96C-2957D5542737}"/>
              </a:ext>
            </a:extLst>
          </p:cNvPr>
          <p:cNvSpPr txBox="1"/>
          <p:nvPr/>
        </p:nvSpPr>
        <p:spPr>
          <a:xfrm>
            <a:off x="3706042" y="6510635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 Segment</a:t>
            </a:r>
            <a:endParaRPr lang="en-LK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34B70AEF-BC19-4E86-5B77-FFBEAF69AF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6253"/>
          <a:stretch/>
        </p:blipFill>
        <p:spPr>
          <a:xfrm>
            <a:off x="11546354" y="7892908"/>
            <a:ext cx="5731954" cy="18315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2C1069-28F5-5A09-2E32-910FFAFE0C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171"/>
          <a:stretch/>
        </p:blipFill>
        <p:spPr>
          <a:xfrm>
            <a:off x="10947628" y="6896100"/>
            <a:ext cx="6654572" cy="8803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8E17FD-84D8-6F9D-0F0A-8C4369211EBE}"/>
              </a:ext>
            </a:extLst>
          </p:cNvPr>
          <p:cNvSpPr txBox="1"/>
          <p:nvPr/>
        </p:nvSpPr>
        <p:spPr>
          <a:xfrm>
            <a:off x="13106400" y="6432588"/>
            <a:ext cx="548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Type</a:t>
            </a:r>
            <a:endParaRPr lang="en-LK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3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0" y="148314"/>
            <a:ext cx="14840325" cy="1261386"/>
            <a:chOff x="961990" y="692907"/>
            <a:chExt cx="14840325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0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01. Selection of Evaluation Metric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90F44E-05E0-F7C3-5B9F-1AC67ACA1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73997"/>
              </p:ext>
            </p:extLst>
          </p:nvPr>
        </p:nvGraphicFramePr>
        <p:xfrm>
          <a:off x="9168951" y="1849023"/>
          <a:ext cx="7945538" cy="3424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422">
                  <a:extLst>
                    <a:ext uri="{9D8B030D-6E8A-4147-A177-3AD203B41FA5}">
                      <a16:colId xmlns:a16="http://schemas.microsoft.com/office/drawing/2014/main" val="897580477"/>
                    </a:ext>
                  </a:extLst>
                </a:gridCol>
                <a:gridCol w="3084983">
                  <a:extLst>
                    <a:ext uri="{9D8B030D-6E8A-4147-A177-3AD203B41FA5}">
                      <a16:colId xmlns:a16="http://schemas.microsoft.com/office/drawing/2014/main" val="638532552"/>
                    </a:ext>
                  </a:extLst>
                </a:gridCol>
                <a:gridCol w="2962133">
                  <a:extLst>
                    <a:ext uri="{9D8B030D-6E8A-4147-A177-3AD203B41FA5}">
                      <a16:colId xmlns:a16="http://schemas.microsoft.com/office/drawing/2014/main" val="3111062259"/>
                    </a:ext>
                  </a:extLst>
                </a:gridCol>
              </a:tblGrid>
              <a:tr h="590203"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True Observation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False Observation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24035"/>
                  </a:ext>
                </a:extLst>
              </a:tr>
              <a:tr h="1243357">
                <a:tc>
                  <a:txBody>
                    <a:bodyPr/>
                    <a:lstStyle/>
                    <a:p>
                      <a:pPr algn="ctr"/>
                      <a:r>
                        <a:rPr lang="en-LK" sz="2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True Prediction</a:t>
                      </a:r>
                    </a:p>
                  </a:txBody>
                  <a:tcPr anchor="ctr">
                    <a:solidFill>
                      <a:srgbClr val="4E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$123.0</a:t>
                      </a:r>
                    </a:p>
                    <a:p>
                      <a:pPr algn="ctr"/>
                      <a:r>
                        <a:rPr lang="en-LK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(Predict canceled, cancelled)</a:t>
                      </a:r>
                    </a:p>
                    <a:p>
                      <a:pPr algn="ctr"/>
                      <a:r>
                        <a:rPr lang="en-LK" sz="1800" b="1" dirty="0">
                          <a:solidFill>
                            <a:srgbClr val="00B05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-$183.00</a:t>
                      </a:r>
                    </a:p>
                    <a:p>
                      <a:pPr algn="ctr"/>
                      <a:r>
                        <a:rPr lang="en-LK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(Predict canceled, not cancelled)</a:t>
                      </a:r>
                    </a:p>
                    <a:p>
                      <a:pPr algn="ctr"/>
                      <a:r>
                        <a:rPr lang="en-LK" sz="1800" b="1" i="0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2347277"/>
                  </a:ext>
                </a:extLst>
              </a:tr>
              <a:tr h="1509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2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False Prediction</a:t>
                      </a:r>
                    </a:p>
                    <a:p>
                      <a:pPr algn="ctr"/>
                      <a:endParaRPr lang="en-LK" sz="2400" b="1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rgbClr val="4E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-$1830.00</a:t>
                      </a:r>
                    </a:p>
                    <a:p>
                      <a:pPr algn="ctr"/>
                      <a:r>
                        <a:rPr lang="en-LK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(Predict not canceled, cancelled)</a:t>
                      </a:r>
                    </a:p>
                    <a:p>
                      <a:pPr algn="ctr"/>
                      <a:r>
                        <a:rPr lang="en-LK" sz="1800" b="1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FN</a:t>
                      </a:r>
                    </a:p>
                    <a:p>
                      <a:pPr algn="ctr"/>
                      <a:endParaRPr lang="en-LK" sz="1800" b="1" dirty="0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$123.0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(Predict not canceled, not cancelled)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1800" b="1" dirty="0">
                          <a:solidFill>
                            <a:srgbClr val="00B05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TN</a:t>
                      </a:r>
                    </a:p>
                    <a:p>
                      <a:pPr algn="ctr"/>
                      <a:endParaRPr lang="en-LK" sz="1800" b="1" i="0" dirty="0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0610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4A1001-CFF7-332C-CE70-2D575675325E}"/>
              </a:ext>
            </a:extLst>
          </p:cNvPr>
          <p:cNvSpPr txBox="1"/>
          <p:nvPr/>
        </p:nvSpPr>
        <p:spPr>
          <a:xfrm>
            <a:off x="1173511" y="2448972"/>
            <a:ext cx="6944048" cy="334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4AAD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average each room costs ~$102</a:t>
            </a:r>
          </a:p>
          <a:p>
            <a:pPr marL="342900" indent="-342900">
              <a:lnSpc>
                <a:spcPct val="150000"/>
              </a:lnSpc>
              <a:buClr>
                <a:srgbClr val="004AAD"/>
              </a:buClr>
              <a:buFont typeface="Wingdings" pitchFamily="2" charset="2"/>
              <a:buChar char="§"/>
            </a:pPr>
            <a:r>
              <a:rPr lang="en-GB" sz="2400" dirty="0">
                <a:solidFill>
                  <a:srgbClr val="2429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edian number of nights stayed by a guest is 3.</a:t>
            </a:r>
          </a:p>
          <a:p>
            <a:pPr marL="342900" indent="-342900">
              <a:lnSpc>
                <a:spcPct val="150000"/>
              </a:lnSpc>
              <a:buClr>
                <a:srgbClr val="004AAD"/>
              </a:buClr>
              <a:buFont typeface="Wingdings" pitchFamily="2" charset="2"/>
              <a:buChar char="§"/>
            </a:pPr>
            <a:r>
              <a:rPr lang="en-GB" sz="2400" dirty="0">
                <a:solidFill>
                  <a:srgbClr val="2429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ross profit =$306</a:t>
            </a:r>
          </a:p>
          <a:p>
            <a:pPr>
              <a:lnSpc>
                <a:spcPct val="150000"/>
              </a:lnSpc>
            </a:pPr>
            <a:endParaRPr lang="en-GB" sz="2400" b="0" i="0" u="none" strike="noStrike" dirty="0">
              <a:solidFill>
                <a:srgbClr val="24292F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Assuming a revenue of 40% from gross profit, the hotel can expect to make $123/stay</a:t>
            </a: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3A996-A0FC-57E4-3CE3-02D0791BB946}"/>
              </a:ext>
            </a:extLst>
          </p:cNvPr>
          <p:cNvSpPr txBox="1"/>
          <p:nvPr/>
        </p:nvSpPr>
        <p:spPr>
          <a:xfrm>
            <a:off x="9008231" y="5883251"/>
            <a:ext cx="8358544" cy="112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4AAD"/>
              </a:buClr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Risk of Flase Postives (-$183) and False Negatives (-$1830)</a:t>
            </a:r>
          </a:p>
          <a:p>
            <a:pPr>
              <a:lnSpc>
                <a:spcPct val="150000"/>
              </a:lnSpc>
              <a:buClr>
                <a:srgbClr val="004AAD"/>
              </a:buClr>
            </a:pP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alancing false positive and false is a necessity 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C6744-6F16-AF71-77E1-C18487E8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67" y="5883251"/>
            <a:ext cx="5105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ACBE43-286A-5C4A-40D4-E1168D647B07}"/>
              </a:ext>
            </a:extLst>
          </p:cNvPr>
          <p:cNvSpPr txBox="1"/>
          <p:nvPr/>
        </p:nvSpPr>
        <p:spPr>
          <a:xfrm>
            <a:off x="11125200" y="7540658"/>
            <a:ext cx="8358544" cy="14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4AAD"/>
              </a:buClr>
            </a:pPr>
            <a:r>
              <a:rPr lang="en-US" sz="32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Accuracy</a:t>
            </a:r>
          </a:p>
          <a:p>
            <a:pPr>
              <a:lnSpc>
                <a:spcPct val="150000"/>
              </a:lnSpc>
              <a:buClr>
                <a:srgbClr val="004AAD"/>
              </a:buClr>
            </a:pPr>
            <a:r>
              <a:rPr lang="en-US" sz="32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F1-Score</a:t>
            </a:r>
            <a:endParaRPr lang="en-LK" sz="3200" b="1" dirty="0">
              <a:solidFill>
                <a:srgbClr val="004AA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check mark and cross mark icon. Tick symbol in red color. vector  illustration 11193350 Vector Art at Vecteezy">
            <a:extLst>
              <a:ext uri="{FF2B5EF4-FFF2-40B4-BE49-F238E27FC236}">
                <a16:creationId xmlns:a16="http://schemas.microsoft.com/office/drawing/2014/main" id="{2F5FFB4B-42AF-674F-A1E9-4E5C4570D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503" y="7540658"/>
            <a:ext cx="696372" cy="6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heck mark and cross mark icon. Tick symbol in red color. vector  illustration 11193350 Vector Art at Vecteezy">
            <a:extLst>
              <a:ext uri="{FF2B5EF4-FFF2-40B4-BE49-F238E27FC236}">
                <a16:creationId xmlns:a16="http://schemas.microsoft.com/office/drawing/2014/main" id="{42C39E46-8642-237C-B7BC-587AC7A93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021" y="8337580"/>
            <a:ext cx="696372" cy="6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0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9"/>
          <p:cNvSpPr/>
          <p:nvPr/>
        </p:nvSpPr>
        <p:spPr>
          <a:xfrm>
            <a:off x="2851327" y="3648104"/>
            <a:ext cx="12653534" cy="1893272"/>
          </a:xfrm>
          <a:custGeom>
            <a:avLst/>
            <a:gdLst/>
            <a:ahLst/>
            <a:cxnLst/>
            <a:rect l="l" t="t" r="r" b="b"/>
            <a:pathLst>
              <a:path w="210664" h="39398" extrusionOk="0">
                <a:moveTo>
                  <a:pt x="196001" y="543"/>
                </a:moveTo>
                <a:cubicBezTo>
                  <a:pt x="196666" y="2032"/>
                  <a:pt x="197869" y="3393"/>
                  <a:pt x="198819" y="4787"/>
                </a:cubicBezTo>
                <a:cubicBezTo>
                  <a:pt x="200023" y="6529"/>
                  <a:pt x="201258" y="8302"/>
                  <a:pt x="202493" y="10044"/>
                </a:cubicBezTo>
                <a:cubicBezTo>
                  <a:pt x="204868" y="13432"/>
                  <a:pt x="207243" y="16853"/>
                  <a:pt x="209650" y="20241"/>
                </a:cubicBezTo>
                <a:cubicBezTo>
                  <a:pt x="209682" y="20336"/>
                  <a:pt x="209777" y="20368"/>
                  <a:pt x="209872" y="20368"/>
                </a:cubicBezTo>
                <a:cubicBezTo>
                  <a:pt x="207306" y="23250"/>
                  <a:pt x="205406" y="26448"/>
                  <a:pt x="203189" y="29425"/>
                </a:cubicBezTo>
                <a:cubicBezTo>
                  <a:pt x="200909" y="32497"/>
                  <a:pt x="198439" y="35537"/>
                  <a:pt x="196254" y="38641"/>
                </a:cubicBezTo>
                <a:lnTo>
                  <a:pt x="131396" y="38641"/>
                </a:lnTo>
                <a:cubicBezTo>
                  <a:pt x="133676" y="35569"/>
                  <a:pt x="136051" y="32497"/>
                  <a:pt x="138521" y="29489"/>
                </a:cubicBezTo>
                <a:cubicBezTo>
                  <a:pt x="141023" y="26385"/>
                  <a:pt x="144063" y="23408"/>
                  <a:pt x="146280" y="20241"/>
                </a:cubicBezTo>
                <a:cubicBezTo>
                  <a:pt x="146394" y="20099"/>
                  <a:pt x="146253" y="19983"/>
                  <a:pt x="146086" y="19983"/>
                </a:cubicBezTo>
                <a:cubicBezTo>
                  <a:pt x="146066" y="19983"/>
                  <a:pt x="146047" y="19985"/>
                  <a:pt x="146027" y="19988"/>
                </a:cubicBezTo>
                <a:cubicBezTo>
                  <a:pt x="146217" y="19925"/>
                  <a:pt x="146344" y="19766"/>
                  <a:pt x="146217" y="19608"/>
                </a:cubicBezTo>
                <a:cubicBezTo>
                  <a:pt x="143778" y="16473"/>
                  <a:pt x="141371" y="13337"/>
                  <a:pt x="138996" y="10170"/>
                </a:cubicBezTo>
                <a:cubicBezTo>
                  <a:pt x="136748" y="7162"/>
                  <a:pt x="134721" y="3995"/>
                  <a:pt x="132187" y="1082"/>
                </a:cubicBezTo>
                <a:cubicBezTo>
                  <a:pt x="139028" y="1050"/>
                  <a:pt x="145868" y="1018"/>
                  <a:pt x="152709" y="955"/>
                </a:cubicBezTo>
                <a:cubicBezTo>
                  <a:pt x="167118" y="860"/>
                  <a:pt x="181528" y="702"/>
                  <a:pt x="195969" y="575"/>
                </a:cubicBezTo>
                <a:cubicBezTo>
                  <a:pt x="195969" y="575"/>
                  <a:pt x="196001" y="543"/>
                  <a:pt x="196001" y="543"/>
                </a:cubicBezTo>
                <a:close/>
                <a:moveTo>
                  <a:pt x="131681" y="1082"/>
                </a:moveTo>
                <a:cubicBezTo>
                  <a:pt x="133454" y="4217"/>
                  <a:pt x="135893" y="7194"/>
                  <a:pt x="138110" y="10170"/>
                </a:cubicBezTo>
                <a:cubicBezTo>
                  <a:pt x="140516" y="13432"/>
                  <a:pt x="142987" y="16663"/>
                  <a:pt x="145520" y="19893"/>
                </a:cubicBezTo>
                <a:cubicBezTo>
                  <a:pt x="145593" y="19990"/>
                  <a:pt x="145721" y="20031"/>
                  <a:pt x="145848" y="20031"/>
                </a:cubicBezTo>
                <a:cubicBezTo>
                  <a:pt x="145880" y="20031"/>
                  <a:pt x="145912" y="20028"/>
                  <a:pt x="145943" y="20023"/>
                </a:cubicBezTo>
                <a:lnTo>
                  <a:pt x="145943" y="20023"/>
                </a:lnTo>
                <a:cubicBezTo>
                  <a:pt x="145918" y="20032"/>
                  <a:pt x="145893" y="20051"/>
                  <a:pt x="145868" y="20051"/>
                </a:cubicBezTo>
                <a:cubicBezTo>
                  <a:pt x="142733" y="22838"/>
                  <a:pt x="140326" y="26163"/>
                  <a:pt x="137825" y="29204"/>
                </a:cubicBezTo>
                <a:cubicBezTo>
                  <a:pt x="135259" y="32307"/>
                  <a:pt x="132852" y="35474"/>
                  <a:pt x="130509" y="38641"/>
                </a:cubicBezTo>
                <a:cubicBezTo>
                  <a:pt x="108879" y="38672"/>
                  <a:pt x="87217" y="38672"/>
                  <a:pt x="65587" y="38672"/>
                </a:cubicBezTo>
                <a:cubicBezTo>
                  <a:pt x="68089" y="35601"/>
                  <a:pt x="70528" y="32465"/>
                  <a:pt x="72840" y="29330"/>
                </a:cubicBezTo>
                <a:cubicBezTo>
                  <a:pt x="75056" y="26290"/>
                  <a:pt x="77558" y="23218"/>
                  <a:pt x="79205" y="20020"/>
                </a:cubicBezTo>
                <a:cubicBezTo>
                  <a:pt x="79205" y="19988"/>
                  <a:pt x="79205" y="19988"/>
                  <a:pt x="79205" y="19956"/>
                </a:cubicBezTo>
                <a:cubicBezTo>
                  <a:pt x="79332" y="19861"/>
                  <a:pt x="79363" y="19766"/>
                  <a:pt x="79268" y="19639"/>
                </a:cubicBezTo>
                <a:cubicBezTo>
                  <a:pt x="76988" y="16536"/>
                  <a:pt x="74708" y="13401"/>
                  <a:pt x="72428" y="10297"/>
                </a:cubicBezTo>
                <a:cubicBezTo>
                  <a:pt x="70243" y="7320"/>
                  <a:pt x="68311" y="4185"/>
                  <a:pt x="65777" y="1335"/>
                </a:cubicBezTo>
                <a:lnTo>
                  <a:pt x="76735" y="1335"/>
                </a:lnTo>
                <a:cubicBezTo>
                  <a:pt x="95040" y="1272"/>
                  <a:pt x="113344" y="1208"/>
                  <a:pt x="131681" y="1082"/>
                </a:cubicBezTo>
                <a:close/>
                <a:moveTo>
                  <a:pt x="3168" y="1177"/>
                </a:moveTo>
                <a:cubicBezTo>
                  <a:pt x="4593" y="1291"/>
                  <a:pt x="6041" y="1313"/>
                  <a:pt x="7491" y="1313"/>
                </a:cubicBezTo>
                <a:cubicBezTo>
                  <a:pt x="8458" y="1313"/>
                  <a:pt x="9425" y="1303"/>
                  <a:pt x="10388" y="1303"/>
                </a:cubicBezTo>
                <a:cubicBezTo>
                  <a:pt x="13587" y="1335"/>
                  <a:pt x="16817" y="1335"/>
                  <a:pt x="20016" y="1335"/>
                </a:cubicBezTo>
                <a:cubicBezTo>
                  <a:pt x="26413" y="1335"/>
                  <a:pt x="32842" y="1335"/>
                  <a:pt x="39239" y="1367"/>
                </a:cubicBezTo>
                <a:cubicBezTo>
                  <a:pt x="47884" y="1367"/>
                  <a:pt x="56530" y="1335"/>
                  <a:pt x="65144" y="1335"/>
                </a:cubicBezTo>
                <a:cubicBezTo>
                  <a:pt x="66917" y="4407"/>
                  <a:pt x="69419" y="7320"/>
                  <a:pt x="71541" y="10266"/>
                </a:cubicBezTo>
                <a:cubicBezTo>
                  <a:pt x="73885" y="13496"/>
                  <a:pt x="76228" y="16694"/>
                  <a:pt x="78603" y="19925"/>
                </a:cubicBezTo>
                <a:cubicBezTo>
                  <a:pt x="78603" y="19925"/>
                  <a:pt x="78603" y="19925"/>
                  <a:pt x="78603" y="19956"/>
                </a:cubicBezTo>
                <a:cubicBezTo>
                  <a:pt x="76133" y="22965"/>
                  <a:pt x="74233" y="26227"/>
                  <a:pt x="71953" y="29330"/>
                </a:cubicBezTo>
                <a:cubicBezTo>
                  <a:pt x="69641" y="32434"/>
                  <a:pt x="67203" y="35537"/>
                  <a:pt x="64732" y="38609"/>
                </a:cubicBezTo>
                <a:cubicBezTo>
                  <a:pt x="64701" y="38609"/>
                  <a:pt x="64701" y="38641"/>
                  <a:pt x="64669" y="38672"/>
                </a:cubicBezTo>
                <a:lnTo>
                  <a:pt x="44401" y="38672"/>
                </a:lnTo>
                <a:cubicBezTo>
                  <a:pt x="36239" y="38672"/>
                  <a:pt x="28067" y="38652"/>
                  <a:pt x="19897" y="38652"/>
                </a:cubicBezTo>
                <a:cubicBezTo>
                  <a:pt x="13769" y="38652"/>
                  <a:pt x="7642" y="38663"/>
                  <a:pt x="1521" y="38704"/>
                </a:cubicBezTo>
                <a:cubicBezTo>
                  <a:pt x="6398" y="32655"/>
                  <a:pt x="10420" y="26195"/>
                  <a:pt x="14410" y="19861"/>
                </a:cubicBezTo>
                <a:cubicBezTo>
                  <a:pt x="14505" y="19703"/>
                  <a:pt x="14410" y="19576"/>
                  <a:pt x="14252" y="19481"/>
                </a:cubicBezTo>
                <a:cubicBezTo>
                  <a:pt x="12415" y="16441"/>
                  <a:pt x="9755" y="13527"/>
                  <a:pt x="7570" y="10582"/>
                </a:cubicBezTo>
                <a:cubicBezTo>
                  <a:pt x="5289" y="7479"/>
                  <a:pt x="3073" y="4343"/>
                  <a:pt x="887" y="1208"/>
                </a:cubicBezTo>
                <a:lnTo>
                  <a:pt x="887" y="1208"/>
                </a:lnTo>
                <a:cubicBezTo>
                  <a:pt x="1268" y="1224"/>
                  <a:pt x="1648" y="1240"/>
                  <a:pt x="2028" y="1240"/>
                </a:cubicBezTo>
                <a:cubicBezTo>
                  <a:pt x="2408" y="1240"/>
                  <a:pt x="2788" y="1224"/>
                  <a:pt x="3168" y="1177"/>
                </a:cubicBezTo>
                <a:close/>
                <a:moveTo>
                  <a:pt x="196033" y="1"/>
                </a:moveTo>
                <a:cubicBezTo>
                  <a:pt x="196013" y="1"/>
                  <a:pt x="195991" y="2"/>
                  <a:pt x="195969" y="5"/>
                </a:cubicBezTo>
                <a:cubicBezTo>
                  <a:pt x="147881" y="486"/>
                  <a:pt x="99794" y="767"/>
                  <a:pt x="51706" y="767"/>
                </a:cubicBezTo>
                <a:cubicBezTo>
                  <a:pt x="49155" y="767"/>
                  <a:pt x="46604" y="766"/>
                  <a:pt x="44052" y="765"/>
                </a:cubicBezTo>
                <a:lnTo>
                  <a:pt x="22897" y="765"/>
                </a:lnTo>
                <a:cubicBezTo>
                  <a:pt x="19192" y="765"/>
                  <a:pt x="15519" y="733"/>
                  <a:pt x="11845" y="733"/>
                </a:cubicBezTo>
                <a:cubicBezTo>
                  <a:pt x="10191" y="733"/>
                  <a:pt x="8518" y="684"/>
                  <a:pt x="6852" y="684"/>
                </a:cubicBezTo>
                <a:cubicBezTo>
                  <a:pt x="5519" y="684"/>
                  <a:pt x="4192" y="716"/>
                  <a:pt x="2883" y="828"/>
                </a:cubicBezTo>
                <a:cubicBezTo>
                  <a:pt x="2632" y="810"/>
                  <a:pt x="2379" y="802"/>
                  <a:pt x="2125" y="802"/>
                </a:cubicBezTo>
                <a:cubicBezTo>
                  <a:pt x="1511" y="802"/>
                  <a:pt x="890" y="847"/>
                  <a:pt x="286" y="892"/>
                </a:cubicBezTo>
                <a:cubicBezTo>
                  <a:pt x="127" y="892"/>
                  <a:pt x="64" y="987"/>
                  <a:pt x="96" y="1050"/>
                </a:cubicBezTo>
                <a:cubicBezTo>
                  <a:pt x="32" y="1145"/>
                  <a:pt x="1" y="1240"/>
                  <a:pt x="64" y="1335"/>
                </a:cubicBezTo>
                <a:cubicBezTo>
                  <a:pt x="2186" y="4438"/>
                  <a:pt x="4403" y="7542"/>
                  <a:pt x="6651" y="10582"/>
                </a:cubicBezTo>
                <a:cubicBezTo>
                  <a:pt x="8868" y="13591"/>
                  <a:pt x="10895" y="16821"/>
                  <a:pt x="13682" y="19576"/>
                </a:cubicBezTo>
                <a:cubicBezTo>
                  <a:pt x="9596" y="26037"/>
                  <a:pt x="4973" y="32307"/>
                  <a:pt x="697" y="38704"/>
                </a:cubicBezTo>
                <a:cubicBezTo>
                  <a:pt x="634" y="38799"/>
                  <a:pt x="666" y="38863"/>
                  <a:pt x="729" y="38926"/>
                </a:cubicBezTo>
                <a:cubicBezTo>
                  <a:pt x="697" y="39084"/>
                  <a:pt x="824" y="39243"/>
                  <a:pt x="1109" y="39243"/>
                </a:cubicBezTo>
                <a:cubicBezTo>
                  <a:pt x="17999" y="39359"/>
                  <a:pt x="34890" y="39397"/>
                  <a:pt x="51780" y="39397"/>
                </a:cubicBezTo>
                <a:cubicBezTo>
                  <a:pt x="85560" y="39397"/>
                  <a:pt x="119340" y="39243"/>
                  <a:pt x="153121" y="39243"/>
                </a:cubicBezTo>
                <a:lnTo>
                  <a:pt x="196444" y="39211"/>
                </a:lnTo>
                <a:cubicBezTo>
                  <a:pt x="196697" y="39211"/>
                  <a:pt x="196824" y="39084"/>
                  <a:pt x="196856" y="38958"/>
                </a:cubicBezTo>
                <a:cubicBezTo>
                  <a:pt x="199484" y="35854"/>
                  <a:pt x="201764" y="32624"/>
                  <a:pt x="204140" y="29425"/>
                </a:cubicBezTo>
                <a:cubicBezTo>
                  <a:pt x="206325" y="26448"/>
                  <a:pt x="208953" y="23440"/>
                  <a:pt x="210600" y="20305"/>
                </a:cubicBezTo>
                <a:cubicBezTo>
                  <a:pt x="210663" y="20178"/>
                  <a:pt x="210568" y="20083"/>
                  <a:pt x="210410" y="20051"/>
                </a:cubicBezTo>
                <a:cubicBezTo>
                  <a:pt x="210410" y="20020"/>
                  <a:pt x="210410" y="19988"/>
                  <a:pt x="210378" y="19956"/>
                </a:cubicBezTo>
                <a:cubicBezTo>
                  <a:pt x="208067" y="16663"/>
                  <a:pt x="205755" y="13337"/>
                  <a:pt x="203411" y="10044"/>
                </a:cubicBezTo>
                <a:cubicBezTo>
                  <a:pt x="202334" y="8492"/>
                  <a:pt x="201226" y="6940"/>
                  <a:pt x="200149" y="5388"/>
                </a:cubicBezTo>
                <a:cubicBezTo>
                  <a:pt x="198978" y="3710"/>
                  <a:pt x="197964" y="1810"/>
                  <a:pt x="196381" y="258"/>
                </a:cubicBezTo>
                <a:cubicBezTo>
                  <a:pt x="196381" y="143"/>
                  <a:pt x="196249" y="1"/>
                  <a:pt x="196033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014" name="Google Shape;1014;p39"/>
          <p:cNvSpPr/>
          <p:nvPr/>
        </p:nvSpPr>
        <p:spPr>
          <a:xfrm>
            <a:off x="2852287" y="6952880"/>
            <a:ext cx="12653534" cy="1893080"/>
          </a:xfrm>
          <a:custGeom>
            <a:avLst/>
            <a:gdLst/>
            <a:ahLst/>
            <a:cxnLst/>
            <a:rect l="l" t="t" r="r" b="b"/>
            <a:pathLst>
              <a:path w="210664" h="39394" extrusionOk="0">
                <a:moveTo>
                  <a:pt x="131649" y="1078"/>
                </a:moveTo>
                <a:cubicBezTo>
                  <a:pt x="133454" y="4213"/>
                  <a:pt x="135892" y="7190"/>
                  <a:pt x="138109" y="10167"/>
                </a:cubicBezTo>
                <a:cubicBezTo>
                  <a:pt x="140516" y="13429"/>
                  <a:pt x="142986" y="16659"/>
                  <a:pt x="145488" y="19889"/>
                </a:cubicBezTo>
                <a:cubicBezTo>
                  <a:pt x="145585" y="19986"/>
                  <a:pt x="145719" y="20027"/>
                  <a:pt x="145847" y="20027"/>
                </a:cubicBezTo>
                <a:cubicBezTo>
                  <a:pt x="145880" y="20027"/>
                  <a:pt x="145913" y="20024"/>
                  <a:pt x="145945" y="20019"/>
                </a:cubicBezTo>
                <a:lnTo>
                  <a:pt x="145945" y="20019"/>
                </a:lnTo>
                <a:cubicBezTo>
                  <a:pt x="145919" y="20028"/>
                  <a:pt x="145894" y="20054"/>
                  <a:pt x="145868" y="20079"/>
                </a:cubicBezTo>
                <a:cubicBezTo>
                  <a:pt x="142701" y="22834"/>
                  <a:pt x="140326" y="26159"/>
                  <a:pt x="137824" y="29200"/>
                </a:cubicBezTo>
                <a:cubicBezTo>
                  <a:pt x="135259" y="32303"/>
                  <a:pt x="132852" y="35470"/>
                  <a:pt x="130509" y="38637"/>
                </a:cubicBezTo>
                <a:cubicBezTo>
                  <a:pt x="130509" y="38637"/>
                  <a:pt x="130509" y="38637"/>
                  <a:pt x="130509" y="38669"/>
                </a:cubicBezTo>
                <a:lnTo>
                  <a:pt x="65587" y="38669"/>
                </a:lnTo>
                <a:cubicBezTo>
                  <a:pt x="68089" y="35597"/>
                  <a:pt x="70496" y="32462"/>
                  <a:pt x="72839" y="29326"/>
                </a:cubicBezTo>
                <a:cubicBezTo>
                  <a:pt x="75056" y="26286"/>
                  <a:pt x="77558" y="23214"/>
                  <a:pt x="79205" y="20016"/>
                </a:cubicBezTo>
                <a:cubicBezTo>
                  <a:pt x="79205" y="19984"/>
                  <a:pt x="79205" y="19984"/>
                  <a:pt x="79205" y="19952"/>
                </a:cubicBezTo>
                <a:cubicBezTo>
                  <a:pt x="79331" y="19889"/>
                  <a:pt x="79363" y="19762"/>
                  <a:pt x="79268" y="19636"/>
                </a:cubicBezTo>
                <a:cubicBezTo>
                  <a:pt x="76988" y="16532"/>
                  <a:pt x="74708" y="13397"/>
                  <a:pt x="72428" y="10293"/>
                </a:cubicBezTo>
                <a:cubicBezTo>
                  <a:pt x="70242" y="7316"/>
                  <a:pt x="68279" y="4181"/>
                  <a:pt x="65777" y="1331"/>
                </a:cubicBezTo>
                <a:lnTo>
                  <a:pt x="76735" y="1331"/>
                </a:lnTo>
                <a:cubicBezTo>
                  <a:pt x="95039" y="1268"/>
                  <a:pt x="113344" y="1204"/>
                  <a:pt x="131649" y="1078"/>
                </a:cubicBezTo>
                <a:close/>
                <a:moveTo>
                  <a:pt x="196000" y="571"/>
                </a:moveTo>
                <a:cubicBezTo>
                  <a:pt x="196634" y="2028"/>
                  <a:pt x="197837" y="3421"/>
                  <a:pt x="198819" y="4783"/>
                </a:cubicBezTo>
                <a:cubicBezTo>
                  <a:pt x="200022" y="6525"/>
                  <a:pt x="201257" y="8298"/>
                  <a:pt x="202492" y="10040"/>
                </a:cubicBezTo>
                <a:cubicBezTo>
                  <a:pt x="204868" y="13460"/>
                  <a:pt x="207243" y="16849"/>
                  <a:pt x="209650" y="20237"/>
                </a:cubicBezTo>
                <a:cubicBezTo>
                  <a:pt x="209681" y="20332"/>
                  <a:pt x="209776" y="20364"/>
                  <a:pt x="209840" y="20396"/>
                </a:cubicBezTo>
                <a:cubicBezTo>
                  <a:pt x="207306" y="23246"/>
                  <a:pt x="205406" y="26444"/>
                  <a:pt x="203189" y="29421"/>
                </a:cubicBezTo>
                <a:cubicBezTo>
                  <a:pt x="200909" y="32493"/>
                  <a:pt x="198439" y="35533"/>
                  <a:pt x="196254" y="38637"/>
                </a:cubicBezTo>
                <a:cubicBezTo>
                  <a:pt x="174624" y="38637"/>
                  <a:pt x="153025" y="38637"/>
                  <a:pt x="131395" y="38669"/>
                </a:cubicBezTo>
                <a:cubicBezTo>
                  <a:pt x="133676" y="35565"/>
                  <a:pt x="136051" y="32525"/>
                  <a:pt x="138489" y="29485"/>
                </a:cubicBezTo>
                <a:cubicBezTo>
                  <a:pt x="141023" y="26381"/>
                  <a:pt x="144063" y="23404"/>
                  <a:pt x="146280" y="20237"/>
                </a:cubicBezTo>
                <a:cubicBezTo>
                  <a:pt x="146393" y="20096"/>
                  <a:pt x="146227" y="19979"/>
                  <a:pt x="146055" y="19979"/>
                </a:cubicBezTo>
                <a:cubicBezTo>
                  <a:pt x="146035" y="19979"/>
                  <a:pt x="146015" y="19981"/>
                  <a:pt x="145995" y="19984"/>
                </a:cubicBezTo>
                <a:cubicBezTo>
                  <a:pt x="146185" y="19952"/>
                  <a:pt x="146343" y="19762"/>
                  <a:pt x="146217" y="19604"/>
                </a:cubicBezTo>
                <a:cubicBezTo>
                  <a:pt x="143778" y="16469"/>
                  <a:pt x="141371" y="13334"/>
                  <a:pt x="138996" y="10167"/>
                </a:cubicBezTo>
                <a:cubicBezTo>
                  <a:pt x="136747" y="7158"/>
                  <a:pt x="134721" y="3991"/>
                  <a:pt x="132187" y="1078"/>
                </a:cubicBezTo>
                <a:cubicBezTo>
                  <a:pt x="139028" y="1046"/>
                  <a:pt x="145868" y="1014"/>
                  <a:pt x="152677" y="951"/>
                </a:cubicBezTo>
                <a:cubicBezTo>
                  <a:pt x="167118" y="856"/>
                  <a:pt x="181528" y="729"/>
                  <a:pt x="195969" y="571"/>
                </a:cubicBezTo>
                <a:close/>
                <a:moveTo>
                  <a:pt x="3167" y="1173"/>
                </a:moveTo>
                <a:cubicBezTo>
                  <a:pt x="4592" y="1287"/>
                  <a:pt x="6029" y="1310"/>
                  <a:pt x="7477" y="1310"/>
                </a:cubicBezTo>
                <a:cubicBezTo>
                  <a:pt x="8442" y="1310"/>
                  <a:pt x="9412" y="1299"/>
                  <a:pt x="10388" y="1299"/>
                </a:cubicBezTo>
                <a:cubicBezTo>
                  <a:pt x="13586" y="1331"/>
                  <a:pt x="16785" y="1331"/>
                  <a:pt x="20015" y="1331"/>
                </a:cubicBezTo>
                <a:cubicBezTo>
                  <a:pt x="26412" y="1363"/>
                  <a:pt x="32841" y="1363"/>
                  <a:pt x="39238" y="1363"/>
                </a:cubicBezTo>
                <a:cubicBezTo>
                  <a:pt x="47884" y="1363"/>
                  <a:pt x="56498" y="1363"/>
                  <a:pt x="65144" y="1331"/>
                </a:cubicBezTo>
                <a:cubicBezTo>
                  <a:pt x="66917" y="4403"/>
                  <a:pt x="69419" y="7316"/>
                  <a:pt x="71541" y="10262"/>
                </a:cubicBezTo>
                <a:cubicBezTo>
                  <a:pt x="73884" y="13492"/>
                  <a:pt x="76228" y="16690"/>
                  <a:pt x="78571" y="19921"/>
                </a:cubicBezTo>
                <a:cubicBezTo>
                  <a:pt x="78603" y="19921"/>
                  <a:pt x="78603" y="19921"/>
                  <a:pt x="78603" y="19952"/>
                </a:cubicBezTo>
                <a:cubicBezTo>
                  <a:pt x="76133" y="22961"/>
                  <a:pt x="74233" y="26223"/>
                  <a:pt x="71953" y="29326"/>
                </a:cubicBezTo>
                <a:cubicBezTo>
                  <a:pt x="69609" y="32462"/>
                  <a:pt x="67202" y="35533"/>
                  <a:pt x="64700" y="38605"/>
                </a:cubicBezTo>
                <a:cubicBezTo>
                  <a:pt x="64700" y="38637"/>
                  <a:pt x="64700" y="38637"/>
                  <a:pt x="64669" y="38669"/>
                </a:cubicBezTo>
                <a:lnTo>
                  <a:pt x="44400" y="38669"/>
                </a:lnTo>
                <a:cubicBezTo>
                  <a:pt x="36239" y="38669"/>
                  <a:pt x="28067" y="38648"/>
                  <a:pt x="19897" y="38648"/>
                </a:cubicBezTo>
                <a:cubicBezTo>
                  <a:pt x="13769" y="38648"/>
                  <a:pt x="7642" y="38660"/>
                  <a:pt x="1521" y="38700"/>
                </a:cubicBezTo>
                <a:cubicBezTo>
                  <a:pt x="6366" y="32652"/>
                  <a:pt x="10420" y="26191"/>
                  <a:pt x="14410" y="19857"/>
                </a:cubicBezTo>
                <a:cubicBezTo>
                  <a:pt x="14505" y="19699"/>
                  <a:pt x="14410" y="19572"/>
                  <a:pt x="14252" y="19477"/>
                </a:cubicBezTo>
                <a:cubicBezTo>
                  <a:pt x="12415" y="16437"/>
                  <a:pt x="9754" y="13524"/>
                  <a:pt x="7569" y="10578"/>
                </a:cubicBezTo>
                <a:cubicBezTo>
                  <a:pt x="5289" y="7475"/>
                  <a:pt x="3072" y="4340"/>
                  <a:pt x="887" y="1204"/>
                </a:cubicBezTo>
                <a:lnTo>
                  <a:pt x="887" y="1204"/>
                </a:lnTo>
                <a:cubicBezTo>
                  <a:pt x="1267" y="1220"/>
                  <a:pt x="1647" y="1236"/>
                  <a:pt x="2027" y="1236"/>
                </a:cubicBezTo>
                <a:cubicBezTo>
                  <a:pt x="2407" y="1236"/>
                  <a:pt x="2787" y="1220"/>
                  <a:pt x="3167" y="1173"/>
                </a:cubicBezTo>
                <a:close/>
                <a:moveTo>
                  <a:pt x="195937" y="1"/>
                </a:moveTo>
                <a:cubicBezTo>
                  <a:pt x="145330" y="508"/>
                  <a:pt x="94659" y="793"/>
                  <a:pt x="44052" y="793"/>
                </a:cubicBezTo>
                <a:cubicBezTo>
                  <a:pt x="36990" y="761"/>
                  <a:pt x="29928" y="761"/>
                  <a:pt x="22897" y="761"/>
                </a:cubicBezTo>
                <a:cubicBezTo>
                  <a:pt x="19192" y="761"/>
                  <a:pt x="15518" y="761"/>
                  <a:pt x="11845" y="729"/>
                </a:cubicBezTo>
                <a:cubicBezTo>
                  <a:pt x="10340" y="729"/>
                  <a:pt x="8836" y="698"/>
                  <a:pt x="7340" y="698"/>
                </a:cubicBezTo>
                <a:cubicBezTo>
                  <a:pt x="5843" y="698"/>
                  <a:pt x="4355" y="729"/>
                  <a:pt x="2882" y="856"/>
                </a:cubicBezTo>
                <a:cubicBezTo>
                  <a:pt x="2568" y="821"/>
                  <a:pt x="2249" y="808"/>
                  <a:pt x="1930" y="808"/>
                </a:cubicBezTo>
                <a:cubicBezTo>
                  <a:pt x="1380" y="808"/>
                  <a:pt x="826" y="848"/>
                  <a:pt x="285" y="888"/>
                </a:cubicBezTo>
                <a:cubicBezTo>
                  <a:pt x="127" y="888"/>
                  <a:pt x="64" y="983"/>
                  <a:pt x="95" y="1046"/>
                </a:cubicBezTo>
                <a:cubicBezTo>
                  <a:pt x="32" y="1141"/>
                  <a:pt x="0" y="1236"/>
                  <a:pt x="64" y="1331"/>
                </a:cubicBezTo>
                <a:cubicBezTo>
                  <a:pt x="2186" y="4435"/>
                  <a:pt x="4402" y="7538"/>
                  <a:pt x="6651" y="10610"/>
                </a:cubicBezTo>
                <a:cubicBezTo>
                  <a:pt x="8868" y="13587"/>
                  <a:pt x="10895" y="16817"/>
                  <a:pt x="13681" y="19604"/>
                </a:cubicBezTo>
                <a:cubicBezTo>
                  <a:pt x="9596" y="26033"/>
                  <a:pt x="4972" y="32303"/>
                  <a:pt x="697" y="38700"/>
                </a:cubicBezTo>
                <a:cubicBezTo>
                  <a:pt x="634" y="38795"/>
                  <a:pt x="665" y="38859"/>
                  <a:pt x="729" y="38954"/>
                </a:cubicBezTo>
                <a:cubicBezTo>
                  <a:pt x="697" y="39080"/>
                  <a:pt x="824" y="39239"/>
                  <a:pt x="1077" y="39239"/>
                </a:cubicBezTo>
                <a:cubicBezTo>
                  <a:pt x="17967" y="39355"/>
                  <a:pt x="34861" y="39394"/>
                  <a:pt x="51756" y="39394"/>
                </a:cubicBezTo>
                <a:cubicBezTo>
                  <a:pt x="85546" y="39394"/>
                  <a:pt x="119340" y="39239"/>
                  <a:pt x="153120" y="39239"/>
                </a:cubicBezTo>
                <a:lnTo>
                  <a:pt x="196444" y="39239"/>
                </a:lnTo>
                <a:cubicBezTo>
                  <a:pt x="196697" y="39239"/>
                  <a:pt x="196824" y="39112"/>
                  <a:pt x="196855" y="38985"/>
                </a:cubicBezTo>
                <a:cubicBezTo>
                  <a:pt x="196855" y="38954"/>
                  <a:pt x="196855" y="38954"/>
                  <a:pt x="196855" y="38954"/>
                </a:cubicBezTo>
                <a:cubicBezTo>
                  <a:pt x="199484" y="35882"/>
                  <a:pt x="201764" y="32620"/>
                  <a:pt x="204108" y="29453"/>
                </a:cubicBezTo>
                <a:cubicBezTo>
                  <a:pt x="206324" y="26444"/>
                  <a:pt x="208953" y="23436"/>
                  <a:pt x="210600" y="20301"/>
                </a:cubicBezTo>
                <a:cubicBezTo>
                  <a:pt x="210663" y="20174"/>
                  <a:pt x="210568" y="20079"/>
                  <a:pt x="210410" y="20079"/>
                </a:cubicBezTo>
                <a:cubicBezTo>
                  <a:pt x="210410" y="20016"/>
                  <a:pt x="210378" y="19984"/>
                  <a:pt x="210378" y="19952"/>
                </a:cubicBezTo>
                <a:cubicBezTo>
                  <a:pt x="208035" y="16659"/>
                  <a:pt x="205723" y="13365"/>
                  <a:pt x="203411" y="10040"/>
                </a:cubicBezTo>
                <a:cubicBezTo>
                  <a:pt x="202334" y="8488"/>
                  <a:pt x="201226" y="6936"/>
                  <a:pt x="200149" y="5385"/>
                </a:cubicBezTo>
                <a:cubicBezTo>
                  <a:pt x="198946" y="3706"/>
                  <a:pt x="197932" y="1806"/>
                  <a:pt x="196349" y="286"/>
                </a:cubicBezTo>
                <a:cubicBezTo>
                  <a:pt x="196349" y="128"/>
                  <a:pt x="196222" y="1"/>
                  <a:pt x="195937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grpSp>
        <p:nvGrpSpPr>
          <p:cNvPr id="1015" name="Google Shape;1015;p39"/>
          <p:cNvGrpSpPr/>
          <p:nvPr/>
        </p:nvGrpSpPr>
        <p:grpSpPr>
          <a:xfrm>
            <a:off x="12702591" y="2714236"/>
            <a:ext cx="859890" cy="1486368"/>
            <a:chOff x="6333768" y="1156750"/>
            <a:chExt cx="429945" cy="743184"/>
          </a:xfrm>
          <a:solidFill>
            <a:srgbClr val="0096FF"/>
          </a:solidFill>
        </p:grpSpPr>
        <p:sp>
          <p:nvSpPr>
            <p:cNvPr id="1016" name="Google Shape;1016;p39"/>
            <p:cNvSpPr/>
            <p:nvPr/>
          </p:nvSpPr>
          <p:spPr>
            <a:xfrm>
              <a:off x="6346141" y="1174289"/>
              <a:ext cx="407091" cy="708347"/>
            </a:xfrm>
            <a:custGeom>
              <a:avLst/>
              <a:gdLst/>
              <a:ahLst/>
              <a:cxnLst/>
              <a:rect l="l" t="t" r="r" b="b"/>
              <a:pathLst>
                <a:path w="13555" h="23586" extrusionOk="0">
                  <a:moveTo>
                    <a:pt x="6218" y="0"/>
                  </a:moveTo>
                  <a:cubicBezTo>
                    <a:pt x="4369" y="0"/>
                    <a:pt x="2448" y="525"/>
                    <a:pt x="919" y="1129"/>
                  </a:cubicBezTo>
                  <a:cubicBezTo>
                    <a:pt x="951" y="1129"/>
                    <a:pt x="982" y="1161"/>
                    <a:pt x="1014" y="1193"/>
                  </a:cubicBezTo>
                  <a:cubicBezTo>
                    <a:pt x="1552" y="2048"/>
                    <a:pt x="2059" y="2966"/>
                    <a:pt x="2566" y="3885"/>
                  </a:cubicBezTo>
                  <a:cubicBezTo>
                    <a:pt x="2566" y="3885"/>
                    <a:pt x="2566" y="3916"/>
                    <a:pt x="2566" y="3916"/>
                  </a:cubicBezTo>
                  <a:cubicBezTo>
                    <a:pt x="3365" y="3329"/>
                    <a:pt x="4700" y="2826"/>
                    <a:pt x="5895" y="2826"/>
                  </a:cubicBezTo>
                  <a:cubicBezTo>
                    <a:pt x="7021" y="2826"/>
                    <a:pt x="8022" y="3273"/>
                    <a:pt x="8330" y="4518"/>
                  </a:cubicBezTo>
                  <a:cubicBezTo>
                    <a:pt x="9026" y="7242"/>
                    <a:pt x="6429" y="9300"/>
                    <a:pt x="4086" y="9838"/>
                  </a:cubicBezTo>
                  <a:cubicBezTo>
                    <a:pt x="4086" y="10535"/>
                    <a:pt x="3991" y="11200"/>
                    <a:pt x="3928" y="11897"/>
                  </a:cubicBezTo>
                  <a:cubicBezTo>
                    <a:pt x="3896" y="12245"/>
                    <a:pt x="3864" y="12594"/>
                    <a:pt x="3896" y="12942"/>
                  </a:cubicBezTo>
                  <a:cubicBezTo>
                    <a:pt x="3896" y="13069"/>
                    <a:pt x="3928" y="13100"/>
                    <a:pt x="3928" y="13195"/>
                  </a:cubicBezTo>
                  <a:lnTo>
                    <a:pt x="3959" y="13195"/>
                  </a:lnTo>
                  <a:cubicBezTo>
                    <a:pt x="5289" y="13227"/>
                    <a:pt x="6904" y="13417"/>
                    <a:pt x="7791" y="14525"/>
                  </a:cubicBezTo>
                  <a:cubicBezTo>
                    <a:pt x="8488" y="15380"/>
                    <a:pt x="8710" y="16584"/>
                    <a:pt x="8330" y="17629"/>
                  </a:cubicBezTo>
                  <a:cubicBezTo>
                    <a:pt x="7778" y="19117"/>
                    <a:pt x="6460" y="19827"/>
                    <a:pt x="5097" y="19827"/>
                  </a:cubicBezTo>
                  <a:cubicBezTo>
                    <a:pt x="4111" y="19827"/>
                    <a:pt x="3102" y="19455"/>
                    <a:pt x="2344" y="18737"/>
                  </a:cubicBezTo>
                  <a:cubicBezTo>
                    <a:pt x="1996" y="19339"/>
                    <a:pt x="1521" y="19941"/>
                    <a:pt x="1141" y="20543"/>
                  </a:cubicBezTo>
                  <a:cubicBezTo>
                    <a:pt x="761" y="21049"/>
                    <a:pt x="412" y="21588"/>
                    <a:pt x="1" y="22031"/>
                  </a:cubicBezTo>
                  <a:cubicBezTo>
                    <a:pt x="64" y="22031"/>
                    <a:pt x="96" y="22063"/>
                    <a:pt x="159" y="22094"/>
                  </a:cubicBezTo>
                  <a:cubicBezTo>
                    <a:pt x="1529" y="23087"/>
                    <a:pt x="3133" y="23585"/>
                    <a:pt x="4723" y="23585"/>
                  </a:cubicBezTo>
                  <a:cubicBezTo>
                    <a:pt x="6737" y="23585"/>
                    <a:pt x="8729" y="22786"/>
                    <a:pt x="10198" y="21176"/>
                  </a:cubicBezTo>
                  <a:cubicBezTo>
                    <a:pt x="12922" y="18167"/>
                    <a:pt x="13428" y="11802"/>
                    <a:pt x="8551" y="10662"/>
                  </a:cubicBezTo>
                  <a:cubicBezTo>
                    <a:pt x="8393" y="10630"/>
                    <a:pt x="8393" y="10472"/>
                    <a:pt x="8456" y="10377"/>
                  </a:cubicBezTo>
                  <a:cubicBezTo>
                    <a:pt x="8393" y="10250"/>
                    <a:pt x="8393" y="10092"/>
                    <a:pt x="8551" y="9997"/>
                  </a:cubicBezTo>
                  <a:cubicBezTo>
                    <a:pt x="11370" y="8350"/>
                    <a:pt x="13555" y="4233"/>
                    <a:pt x="10641" y="1541"/>
                  </a:cubicBezTo>
                  <a:cubicBezTo>
                    <a:pt x="9437" y="411"/>
                    <a:pt x="7855" y="0"/>
                    <a:pt x="62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6333768" y="1156750"/>
              <a:ext cx="429945" cy="743184"/>
            </a:xfrm>
            <a:custGeom>
              <a:avLst/>
              <a:gdLst/>
              <a:ahLst/>
              <a:cxnLst/>
              <a:rect l="l" t="t" r="r" b="b"/>
              <a:pathLst>
                <a:path w="14316" h="24746" extrusionOk="0">
                  <a:moveTo>
                    <a:pt x="6641" y="584"/>
                  </a:moveTo>
                  <a:cubicBezTo>
                    <a:pt x="8274" y="584"/>
                    <a:pt x="9849" y="995"/>
                    <a:pt x="11053" y="2125"/>
                  </a:cubicBezTo>
                  <a:cubicBezTo>
                    <a:pt x="13967" y="4817"/>
                    <a:pt x="11782" y="8934"/>
                    <a:pt x="8963" y="10581"/>
                  </a:cubicBezTo>
                  <a:cubicBezTo>
                    <a:pt x="8837" y="10676"/>
                    <a:pt x="8805" y="10834"/>
                    <a:pt x="8868" y="10961"/>
                  </a:cubicBezTo>
                  <a:cubicBezTo>
                    <a:pt x="8805" y="11056"/>
                    <a:pt x="8805" y="11214"/>
                    <a:pt x="8963" y="11246"/>
                  </a:cubicBezTo>
                  <a:cubicBezTo>
                    <a:pt x="13840" y="12386"/>
                    <a:pt x="13334" y="18751"/>
                    <a:pt x="10610" y="21760"/>
                  </a:cubicBezTo>
                  <a:cubicBezTo>
                    <a:pt x="9141" y="23370"/>
                    <a:pt x="7149" y="24169"/>
                    <a:pt x="5135" y="24169"/>
                  </a:cubicBezTo>
                  <a:cubicBezTo>
                    <a:pt x="3545" y="24169"/>
                    <a:pt x="1941" y="23671"/>
                    <a:pt x="571" y="22678"/>
                  </a:cubicBezTo>
                  <a:cubicBezTo>
                    <a:pt x="508" y="22647"/>
                    <a:pt x="476" y="22615"/>
                    <a:pt x="413" y="22615"/>
                  </a:cubicBezTo>
                  <a:cubicBezTo>
                    <a:pt x="824" y="22172"/>
                    <a:pt x="1204" y="21633"/>
                    <a:pt x="1553" y="21127"/>
                  </a:cubicBezTo>
                  <a:cubicBezTo>
                    <a:pt x="1964" y="20525"/>
                    <a:pt x="2408" y="19955"/>
                    <a:pt x="2756" y="19321"/>
                  </a:cubicBezTo>
                  <a:cubicBezTo>
                    <a:pt x="3518" y="20043"/>
                    <a:pt x="4534" y="20421"/>
                    <a:pt x="5525" y="20421"/>
                  </a:cubicBezTo>
                  <a:cubicBezTo>
                    <a:pt x="6882" y="20421"/>
                    <a:pt x="8193" y="19714"/>
                    <a:pt x="8742" y="18213"/>
                  </a:cubicBezTo>
                  <a:cubicBezTo>
                    <a:pt x="9122" y="17168"/>
                    <a:pt x="8900" y="15964"/>
                    <a:pt x="8203" y="15109"/>
                  </a:cubicBezTo>
                  <a:cubicBezTo>
                    <a:pt x="7316" y="14001"/>
                    <a:pt x="5701" y="13811"/>
                    <a:pt x="4371" y="13779"/>
                  </a:cubicBezTo>
                  <a:lnTo>
                    <a:pt x="4340" y="13779"/>
                  </a:lnTo>
                  <a:cubicBezTo>
                    <a:pt x="4371" y="13684"/>
                    <a:pt x="4308" y="13653"/>
                    <a:pt x="4308" y="13526"/>
                  </a:cubicBezTo>
                  <a:cubicBezTo>
                    <a:pt x="4276" y="13178"/>
                    <a:pt x="4340" y="12829"/>
                    <a:pt x="4340" y="12481"/>
                  </a:cubicBezTo>
                  <a:cubicBezTo>
                    <a:pt x="4403" y="11816"/>
                    <a:pt x="4498" y="11119"/>
                    <a:pt x="4498" y="10422"/>
                  </a:cubicBezTo>
                  <a:cubicBezTo>
                    <a:pt x="6841" y="9884"/>
                    <a:pt x="9438" y="7826"/>
                    <a:pt x="8742" y="5102"/>
                  </a:cubicBezTo>
                  <a:cubicBezTo>
                    <a:pt x="8434" y="3857"/>
                    <a:pt x="7433" y="3410"/>
                    <a:pt x="6307" y="3410"/>
                  </a:cubicBezTo>
                  <a:cubicBezTo>
                    <a:pt x="5112" y="3410"/>
                    <a:pt x="3777" y="3913"/>
                    <a:pt x="2978" y="4500"/>
                  </a:cubicBezTo>
                  <a:cubicBezTo>
                    <a:pt x="2978" y="4500"/>
                    <a:pt x="2978" y="4469"/>
                    <a:pt x="2978" y="4469"/>
                  </a:cubicBezTo>
                  <a:cubicBezTo>
                    <a:pt x="2471" y="3550"/>
                    <a:pt x="1964" y="2664"/>
                    <a:pt x="1426" y="1777"/>
                  </a:cubicBezTo>
                  <a:cubicBezTo>
                    <a:pt x="1394" y="1745"/>
                    <a:pt x="1363" y="1713"/>
                    <a:pt x="1331" y="1713"/>
                  </a:cubicBezTo>
                  <a:cubicBezTo>
                    <a:pt x="2877" y="1109"/>
                    <a:pt x="4796" y="584"/>
                    <a:pt x="6641" y="584"/>
                  </a:cubicBezTo>
                  <a:close/>
                  <a:moveTo>
                    <a:pt x="6406" y="0"/>
                  </a:moveTo>
                  <a:cubicBezTo>
                    <a:pt x="4478" y="0"/>
                    <a:pt x="2521" y="519"/>
                    <a:pt x="1141" y="1365"/>
                  </a:cubicBezTo>
                  <a:cubicBezTo>
                    <a:pt x="983" y="1460"/>
                    <a:pt x="1014" y="1682"/>
                    <a:pt x="1141" y="1713"/>
                  </a:cubicBezTo>
                  <a:cubicBezTo>
                    <a:pt x="1078" y="1777"/>
                    <a:pt x="1046" y="1872"/>
                    <a:pt x="1078" y="1967"/>
                  </a:cubicBezTo>
                  <a:cubicBezTo>
                    <a:pt x="1521" y="2917"/>
                    <a:pt x="2028" y="3804"/>
                    <a:pt x="2534" y="4722"/>
                  </a:cubicBezTo>
                  <a:cubicBezTo>
                    <a:pt x="2577" y="4806"/>
                    <a:pt x="2661" y="4849"/>
                    <a:pt x="2741" y="4849"/>
                  </a:cubicBezTo>
                  <a:cubicBezTo>
                    <a:pt x="2781" y="4849"/>
                    <a:pt x="2819" y="4838"/>
                    <a:pt x="2851" y="4817"/>
                  </a:cubicBezTo>
                  <a:cubicBezTo>
                    <a:pt x="2899" y="4913"/>
                    <a:pt x="2983" y="5009"/>
                    <a:pt x="3103" y="5009"/>
                  </a:cubicBezTo>
                  <a:cubicBezTo>
                    <a:pt x="3142" y="5009"/>
                    <a:pt x="3185" y="4999"/>
                    <a:pt x="3231" y="4975"/>
                  </a:cubicBezTo>
                  <a:cubicBezTo>
                    <a:pt x="3977" y="4505"/>
                    <a:pt x="5281" y="3993"/>
                    <a:pt x="6374" y="3993"/>
                  </a:cubicBezTo>
                  <a:cubicBezTo>
                    <a:pt x="7415" y="3993"/>
                    <a:pt x="8266" y="4457"/>
                    <a:pt x="8266" y="5862"/>
                  </a:cubicBezTo>
                  <a:cubicBezTo>
                    <a:pt x="8266" y="8111"/>
                    <a:pt x="6208" y="9441"/>
                    <a:pt x="4340" y="10042"/>
                  </a:cubicBezTo>
                  <a:cubicBezTo>
                    <a:pt x="4276" y="10074"/>
                    <a:pt x="4213" y="10106"/>
                    <a:pt x="4213" y="10169"/>
                  </a:cubicBezTo>
                  <a:cubicBezTo>
                    <a:pt x="4086" y="10169"/>
                    <a:pt x="3991" y="10232"/>
                    <a:pt x="3991" y="10359"/>
                  </a:cubicBezTo>
                  <a:cubicBezTo>
                    <a:pt x="3864" y="11024"/>
                    <a:pt x="3864" y="11689"/>
                    <a:pt x="3801" y="12354"/>
                  </a:cubicBezTo>
                  <a:cubicBezTo>
                    <a:pt x="3769" y="12829"/>
                    <a:pt x="3643" y="13431"/>
                    <a:pt x="3928" y="13843"/>
                  </a:cubicBezTo>
                  <a:cubicBezTo>
                    <a:pt x="3991" y="13906"/>
                    <a:pt x="4055" y="13938"/>
                    <a:pt x="4118" y="13938"/>
                  </a:cubicBezTo>
                  <a:cubicBezTo>
                    <a:pt x="4086" y="14096"/>
                    <a:pt x="4181" y="14286"/>
                    <a:pt x="4371" y="14318"/>
                  </a:cubicBezTo>
                  <a:cubicBezTo>
                    <a:pt x="5258" y="14413"/>
                    <a:pt x="6303" y="14444"/>
                    <a:pt x="7126" y="14919"/>
                  </a:cubicBezTo>
                  <a:cubicBezTo>
                    <a:pt x="8171" y="15521"/>
                    <a:pt x="8615" y="16851"/>
                    <a:pt x="8203" y="17991"/>
                  </a:cubicBezTo>
                  <a:cubicBezTo>
                    <a:pt x="7737" y="19318"/>
                    <a:pt x="6622" y="19883"/>
                    <a:pt x="5438" y="19883"/>
                  </a:cubicBezTo>
                  <a:cubicBezTo>
                    <a:pt x="4529" y="19883"/>
                    <a:pt x="3580" y="19550"/>
                    <a:pt x="2851" y="18973"/>
                  </a:cubicBezTo>
                  <a:cubicBezTo>
                    <a:pt x="2819" y="18941"/>
                    <a:pt x="2756" y="18941"/>
                    <a:pt x="2693" y="18941"/>
                  </a:cubicBezTo>
                  <a:cubicBezTo>
                    <a:pt x="2664" y="18913"/>
                    <a:pt x="2623" y="18897"/>
                    <a:pt x="2580" y="18897"/>
                  </a:cubicBezTo>
                  <a:cubicBezTo>
                    <a:pt x="2528" y="18897"/>
                    <a:pt x="2474" y="18921"/>
                    <a:pt x="2439" y="18973"/>
                  </a:cubicBezTo>
                  <a:cubicBezTo>
                    <a:pt x="1996" y="19480"/>
                    <a:pt x="1616" y="20081"/>
                    <a:pt x="1268" y="20651"/>
                  </a:cubicBezTo>
                  <a:cubicBezTo>
                    <a:pt x="824" y="21253"/>
                    <a:pt x="381" y="21855"/>
                    <a:pt x="64" y="22552"/>
                  </a:cubicBezTo>
                  <a:cubicBezTo>
                    <a:pt x="1" y="22647"/>
                    <a:pt x="96" y="22773"/>
                    <a:pt x="191" y="22805"/>
                  </a:cubicBezTo>
                  <a:cubicBezTo>
                    <a:pt x="128" y="22900"/>
                    <a:pt x="128" y="23058"/>
                    <a:pt x="286" y="23153"/>
                  </a:cubicBezTo>
                  <a:cubicBezTo>
                    <a:pt x="1734" y="24230"/>
                    <a:pt x="3414" y="24746"/>
                    <a:pt x="5077" y="24746"/>
                  </a:cubicBezTo>
                  <a:cubicBezTo>
                    <a:pt x="7669" y="24746"/>
                    <a:pt x="10219" y="23493"/>
                    <a:pt x="11782" y="21158"/>
                  </a:cubicBezTo>
                  <a:cubicBezTo>
                    <a:pt x="13904" y="18023"/>
                    <a:pt x="13999" y="11848"/>
                    <a:pt x="9502" y="10961"/>
                  </a:cubicBezTo>
                  <a:cubicBezTo>
                    <a:pt x="12383" y="9124"/>
                    <a:pt x="14315" y="5355"/>
                    <a:pt x="11972" y="2284"/>
                  </a:cubicBezTo>
                  <a:cubicBezTo>
                    <a:pt x="10743" y="668"/>
                    <a:pt x="8593" y="0"/>
                    <a:pt x="6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18" name="Google Shape;1018;p39"/>
          <p:cNvGrpSpPr/>
          <p:nvPr/>
        </p:nvGrpSpPr>
        <p:grpSpPr>
          <a:xfrm>
            <a:off x="8808911" y="2726308"/>
            <a:ext cx="814182" cy="1451832"/>
            <a:chOff x="4386928" y="1162786"/>
            <a:chExt cx="407091" cy="725916"/>
          </a:xfrm>
          <a:solidFill>
            <a:srgbClr val="4E81BD"/>
          </a:solidFill>
        </p:grpSpPr>
        <p:sp>
          <p:nvSpPr>
            <p:cNvPr id="1019" name="Google Shape;1019;p39"/>
            <p:cNvSpPr/>
            <p:nvPr/>
          </p:nvSpPr>
          <p:spPr>
            <a:xfrm>
              <a:off x="4400232" y="1183628"/>
              <a:ext cx="368108" cy="689426"/>
            </a:xfrm>
            <a:custGeom>
              <a:avLst/>
              <a:gdLst/>
              <a:ahLst/>
              <a:cxnLst/>
              <a:rect l="l" t="t" r="r" b="b"/>
              <a:pathLst>
                <a:path w="12257" h="22956" extrusionOk="0">
                  <a:moveTo>
                    <a:pt x="5635" y="0"/>
                  </a:moveTo>
                  <a:cubicBezTo>
                    <a:pt x="3866" y="0"/>
                    <a:pt x="2041" y="459"/>
                    <a:pt x="634" y="1230"/>
                  </a:cubicBezTo>
                  <a:cubicBezTo>
                    <a:pt x="951" y="1674"/>
                    <a:pt x="1172" y="2212"/>
                    <a:pt x="1457" y="2687"/>
                  </a:cubicBezTo>
                  <a:cubicBezTo>
                    <a:pt x="1679" y="3067"/>
                    <a:pt x="1964" y="3447"/>
                    <a:pt x="2217" y="3827"/>
                  </a:cubicBezTo>
                  <a:cubicBezTo>
                    <a:pt x="2249" y="3827"/>
                    <a:pt x="2281" y="3795"/>
                    <a:pt x="2312" y="3795"/>
                  </a:cubicBezTo>
                  <a:cubicBezTo>
                    <a:pt x="3050" y="3560"/>
                    <a:pt x="3881" y="3348"/>
                    <a:pt x="4681" y="3348"/>
                  </a:cubicBezTo>
                  <a:cubicBezTo>
                    <a:pt x="5497" y="3348"/>
                    <a:pt x="6281" y="3568"/>
                    <a:pt x="6905" y="4207"/>
                  </a:cubicBezTo>
                  <a:cubicBezTo>
                    <a:pt x="8171" y="5474"/>
                    <a:pt x="7918" y="7469"/>
                    <a:pt x="7380" y="8989"/>
                  </a:cubicBezTo>
                  <a:cubicBezTo>
                    <a:pt x="5986" y="13106"/>
                    <a:pt x="3294" y="16748"/>
                    <a:pt x="96" y="19630"/>
                  </a:cubicBezTo>
                  <a:cubicBezTo>
                    <a:pt x="64" y="19630"/>
                    <a:pt x="32" y="19661"/>
                    <a:pt x="1" y="19661"/>
                  </a:cubicBezTo>
                  <a:cubicBezTo>
                    <a:pt x="349" y="20675"/>
                    <a:pt x="507" y="21878"/>
                    <a:pt x="476" y="22955"/>
                  </a:cubicBezTo>
                  <a:cubicBezTo>
                    <a:pt x="2534" y="22607"/>
                    <a:pt x="4719" y="22575"/>
                    <a:pt x="6809" y="22575"/>
                  </a:cubicBezTo>
                  <a:cubicBezTo>
                    <a:pt x="8506" y="22575"/>
                    <a:pt x="10260" y="22894"/>
                    <a:pt x="11934" y="22894"/>
                  </a:cubicBezTo>
                  <a:cubicBezTo>
                    <a:pt x="12010" y="22894"/>
                    <a:pt x="12086" y="22893"/>
                    <a:pt x="12162" y="22892"/>
                  </a:cubicBezTo>
                  <a:cubicBezTo>
                    <a:pt x="12098" y="21562"/>
                    <a:pt x="12098" y="20137"/>
                    <a:pt x="12257" y="18775"/>
                  </a:cubicBezTo>
                  <a:lnTo>
                    <a:pt x="12257" y="18775"/>
                  </a:lnTo>
                  <a:cubicBezTo>
                    <a:pt x="12225" y="18806"/>
                    <a:pt x="12193" y="18838"/>
                    <a:pt x="12162" y="18838"/>
                  </a:cubicBezTo>
                  <a:cubicBezTo>
                    <a:pt x="10583" y="19060"/>
                    <a:pt x="8986" y="19186"/>
                    <a:pt x="7384" y="19186"/>
                  </a:cubicBezTo>
                  <a:cubicBezTo>
                    <a:pt x="6929" y="19186"/>
                    <a:pt x="6473" y="19176"/>
                    <a:pt x="6018" y="19155"/>
                  </a:cubicBezTo>
                  <a:cubicBezTo>
                    <a:pt x="5954" y="19123"/>
                    <a:pt x="5923" y="19123"/>
                    <a:pt x="5891" y="19060"/>
                  </a:cubicBezTo>
                  <a:cubicBezTo>
                    <a:pt x="5764" y="18996"/>
                    <a:pt x="5701" y="18806"/>
                    <a:pt x="5828" y="18648"/>
                  </a:cubicBezTo>
                  <a:cubicBezTo>
                    <a:pt x="7348" y="16748"/>
                    <a:pt x="8520" y="14689"/>
                    <a:pt x="9533" y="12473"/>
                  </a:cubicBezTo>
                  <a:cubicBezTo>
                    <a:pt x="10546" y="10256"/>
                    <a:pt x="11908" y="7722"/>
                    <a:pt x="11877" y="5252"/>
                  </a:cubicBezTo>
                  <a:cubicBezTo>
                    <a:pt x="11795" y="1472"/>
                    <a:pt x="8805" y="0"/>
                    <a:pt x="5635" y="0"/>
                  </a:cubicBezTo>
                  <a:close/>
                </a:path>
              </a:pathLst>
            </a:custGeom>
            <a:grpFill/>
            <a:ln>
              <a:solidFill>
                <a:srgbClr val="4E81BD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4386928" y="1162786"/>
              <a:ext cx="407091" cy="725916"/>
            </a:xfrm>
            <a:custGeom>
              <a:avLst/>
              <a:gdLst/>
              <a:ahLst/>
              <a:cxnLst/>
              <a:rect l="l" t="t" r="r" b="b"/>
              <a:pathLst>
                <a:path w="13555" h="24171" extrusionOk="0">
                  <a:moveTo>
                    <a:pt x="6071" y="694"/>
                  </a:moveTo>
                  <a:cubicBezTo>
                    <a:pt x="9234" y="694"/>
                    <a:pt x="12218" y="2166"/>
                    <a:pt x="12320" y="5946"/>
                  </a:cubicBezTo>
                  <a:cubicBezTo>
                    <a:pt x="12351" y="8416"/>
                    <a:pt x="10989" y="10981"/>
                    <a:pt x="9976" y="13167"/>
                  </a:cubicBezTo>
                  <a:cubicBezTo>
                    <a:pt x="8963" y="15383"/>
                    <a:pt x="7791" y="17442"/>
                    <a:pt x="6271" y="19342"/>
                  </a:cubicBezTo>
                  <a:cubicBezTo>
                    <a:pt x="6144" y="19500"/>
                    <a:pt x="6207" y="19690"/>
                    <a:pt x="6334" y="19785"/>
                  </a:cubicBezTo>
                  <a:cubicBezTo>
                    <a:pt x="6366" y="19817"/>
                    <a:pt x="6397" y="19849"/>
                    <a:pt x="6461" y="19849"/>
                  </a:cubicBezTo>
                  <a:cubicBezTo>
                    <a:pt x="6916" y="19870"/>
                    <a:pt x="7370" y="19880"/>
                    <a:pt x="7823" y="19880"/>
                  </a:cubicBezTo>
                  <a:cubicBezTo>
                    <a:pt x="9418" y="19880"/>
                    <a:pt x="11002" y="19754"/>
                    <a:pt x="12605" y="19532"/>
                  </a:cubicBezTo>
                  <a:cubicBezTo>
                    <a:pt x="12636" y="19532"/>
                    <a:pt x="12668" y="19500"/>
                    <a:pt x="12700" y="19500"/>
                  </a:cubicBezTo>
                  <a:cubicBezTo>
                    <a:pt x="12541" y="20831"/>
                    <a:pt x="12541" y="22256"/>
                    <a:pt x="12605" y="23586"/>
                  </a:cubicBezTo>
                  <a:cubicBezTo>
                    <a:pt x="12522" y="23587"/>
                    <a:pt x="12438" y="23588"/>
                    <a:pt x="12355" y="23588"/>
                  </a:cubicBezTo>
                  <a:cubicBezTo>
                    <a:pt x="10688" y="23588"/>
                    <a:pt x="8942" y="23301"/>
                    <a:pt x="7252" y="23301"/>
                  </a:cubicBezTo>
                  <a:cubicBezTo>
                    <a:pt x="5162" y="23301"/>
                    <a:pt x="2977" y="23301"/>
                    <a:pt x="919" y="23649"/>
                  </a:cubicBezTo>
                  <a:cubicBezTo>
                    <a:pt x="950" y="22572"/>
                    <a:pt x="792" y="21401"/>
                    <a:pt x="444" y="20355"/>
                  </a:cubicBezTo>
                  <a:cubicBezTo>
                    <a:pt x="475" y="20355"/>
                    <a:pt x="507" y="20324"/>
                    <a:pt x="539" y="20324"/>
                  </a:cubicBezTo>
                  <a:cubicBezTo>
                    <a:pt x="3706" y="17442"/>
                    <a:pt x="6429" y="13800"/>
                    <a:pt x="7823" y="9683"/>
                  </a:cubicBezTo>
                  <a:cubicBezTo>
                    <a:pt x="8361" y="8163"/>
                    <a:pt x="8614" y="6168"/>
                    <a:pt x="7348" y="4901"/>
                  </a:cubicBezTo>
                  <a:cubicBezTo>
                    <a:pt x="6724" y="4262"/>
                    <a:pt x="5940" y="4042"/>
                    <a:pt x="5124" y="4042"/>
                  </a:cubicBezTo>
                  <a:cubicBezTo>
                    <a:pt x="4324" y="4042"/>
                    <a:pt x="3493" y="4254"/>
                    <a:pt x="2755" y="4489"/>
                  </a:cubicBezTo>
                  <a:cubicBezTo>
                    <a:pt x="2724" y="4489"/>
                    <a:pt x="2692" y="4521"/>
                    <a:pt x="2660" y="4521"/>
                  </a:cubicBezTo>
                  <a:cubicBezTo>
                    <a:pt x="2407" y="4141"/>
                    <a:pt x="2154" y="3761"/>
                    <a:pt x="1900" y="3381"/>
                  </a:cubicBezTo>
                  <a:cubicBezTo>
                    <a:pt x="1615" y="2906"/>
                    <a:pt x="1394" y="2368"/>
                    <a:pt x="1077" y="1924"/>
                  </a:cubicBezTo>
                  <a:cubicBezTo>
                    <a:pt x="2484" y="1153"/>
                    <a:pt x="4305" y="694"/>
                    <a:pt x="6071" y="694"/>
                  </a:cubicBezTo>
                  <a:close/>
                  <a:moveTo>
                    <a:pt x="5879" y="1"/>
                  </a:moveTo>
                  <a:cubicBezTo>
                    <a:pt x="3984" y="1"/>
                    <a:pt x="2092" y="572"/>
                    <a:pt x="760" y="1671"/>
                  </a:cubicBezTo>
                  <a:cubicBezTo>
                    <a:pt x="665" y="1734"/>
                    <a:pt x="665" y="1829"/>
                    <a:pt x="697" y="1893"/>
                  </a:cubicBezTo>
                  <a:cubicBezTo>
                    <a:pt x="634" y="1924"/>
                    <a:pt x="602" y="2019"/>
                    <a:pt x="634" y="2114"/>
                  </a:cubicBezTo>
                  <a:cubicBezTo>
                    <a:pt x="855" y="3128"/>
                    <a:pt x="1774" y="4331"/>
                    <a:pt x="2597" y="4964"/>
                  </a:cubicBezTo>
                  <a:cubicBezTo>
                    <a:pt x="2616" y="4983"/>
                    <a:pt x="2637" y="4991"/>
                    <a:pt x="2659" y="4991"/>
                  </a:cubicBezTo>
                  <a:cubicBezTo>
                    <a:pt x="2711" y="4991"/>
                    <a:pt x="2765" y="4946"/>
                    <a:pt x="2787" y="4901"/>
                  </a:cubicBezTo>
                  <a:lnTo>
                    <a:pt x="2850" y="4901"/>
                  </a:lnTo>
                  <a:cubicBezTo>
                    <a:pt x="3549" y="4761"/>
                    <a:pt x="4298" y="4553"/>
                    <a:pt x="5023" y="4553"/>
                  </a:cubicBezTo>
                  <a:cubicBezTo>
                    <a:pt x="5285" y="4553"/>
                    <a:pt x="5544" y="4581"/>
                    <a:pt x="5796" y="4648"/>
                  </a:cubicBezTo>
                  <a:cubicBezTo>
                    <a:pt x="7538" y="5123"/>
                    <a:pt x="7886" y="6896"/>
                    <a:pt x="7601" y="8416"/>
                  </a:cubicBezTo>
                  <a:cubicBezTo>
                    <a:pt x="7284" y="10000"/>
                    <a:pt x="6492" y="11520"/>
                    <a:pt x="5701" y="12913"/>
                  </a:cubicBezTo>
                  <a:cubicBezTo>
                    <a:pt x="4276" y="15573"/>
                    <a:pt x="2344" y="17885"/>
                    <a:pt x="127" y="19912"/>
                  </a:cubicBezTo>
                  <a:cubicBezTo>
                    <a:pt x="0" y="20007"/>
                    <a:pt x="0" y="20102"/>
                    <a:pt x="64" y="20197"/>
                  </a:cubicBezTo>
                  <a:cubicBezTo>
                    <a:pt x="32" y="20260"/>
                    <a:pt x="32" y="20292"/>
                    <a:pt x="32" y="20355"/>
                  </a:cubicBezTo>
                  <a:cubicBezTo>
                    <a:pt x="190" y="21464"/>
                    <a:pt x="317" y="22541"/>
                    <a:pt x="412" y="23649"/>
                  </a:cubicBezTo>
                  <a:cubicBezTo>
                    <a:pt x="412" y="23807"/>
                    <a:pt x="539" y="23902"/>
                    <a:pt x="665" y="23902"/>
                  </a:cubicBezTo>
                  <a:cubicBezTo>
                    <a:pt x="665" y="23966"/>
                    <a:pt x="729" y="24061"/>
                    <a:pt x="824" y="24061"/>
                  </a:cubicBezTo>
                  <a:cubicBezTo>
                    <a:pt x="2922" y="24061"/>
                    <a:pt x="5021" y="23868"/>
                    <a:pt x="7119" y="23868"/>
                  </a:cubicBezTo>
                  <a:cubicBezTo>
                    <a:pt x="7269" y="23868"/>
                    <a:pt x="7419" y="23869"/>
                    <a:pt x="7569" y="23871"/>
                  </a:cubicBezTo>
                  <a:cubicBezTo>
                    <a:pt x="9061" y="23871"/>
                    <a:pt x="10678" y="24171"/>
                    <a:pt x="12198" y="24171"/>
                  </a:cubicBezTo>
                  <a:cubicBezTo>
                    <a:pt x="12388" y="24171"/>
                    <a:pt x="12576" y="24166"/>
                    <a:pt x="12763" y="24156"/>
                  </a:cubicBezTo>
                  <a:cubicBezTo>
                    <a:pt x="12953" y="24124"/>
                    <a:pt x="13080" y="23934"/>
                    <a:pt x="13016" y="23776"/>
                  </a:cubicBezTo>
                  <a:cubicBezTo>
                    <a:pt x="13048" y="23744"/>
                    <a:pt x="13080" y="23712"/>
                    <a:pt x="13080" y="23649"/>
                  </a:cubicBezTo>
                  <a:cubicBezTo>
                    <a:pt x="13175" y="22224"/>
                    <a:pt x="13175" y="20735"/>
                    <a:pt x="12985" y="19310"/>
                  </a:cubicBezTo>
                  <a:cubicBezTo>
                    <a:pt x="12985" y="19226"/>
                    <a:pt x="12914" y="19184"/>
                    <a:pt x="12849" y="19184"/>
                  </a:cubicBezTo>
                  <a:cubicBezTo>
                    <a:pt x="12816" y="19184"/>
                    <a:pt x="12784" y="19194"/>
                    <a:pt x="12763" y="19215"/>
                  </a:cubicBezTo>
                  <a:cubicBezTo>
                    <a:pt x="12735" y="19105"/>
                    <a:pt x="12660" y="19019"/>
                    <a:pt x="12558" y="19019"/>
                  </a:cubicBezTo>
                  <a:cubicBezTo>
                    <a:pt x="12542" y="19019"/>
                    <a:pt x="12526" y="19021"/>
                    <a:pt x="12510" y="19025"/>
                  </a:cubicBezTo>
                  <a:cubicBezTo>
                    <a:pt x="10641" y="19247"/>
                    <a:pt x="8773" y="19374"/>
                    <a:pt x="6904" y="19469"/>
                  </a:cubicBezTo>
                  <a:cubicBezTo>
                    <a:pt x="8868" y="17189"/>
                    <a:pt x="10103" y="14370"/>
                    <a:pt x="11274" y="11647"/>
                  </a:cubicBezTo>
                  <a:cubicBezTo>
                    <a:pt x="12320" y="9240"/>
                    <a:pt x="13555" y="6358"/>
                    <a:pt x="12446" y="3729"/>
                  </a:cubicBezTo>
                  <a:cubicBezTo>
                    <a:pt x="11378" y="1200"/>
                    <a:pt x="8625" y="1"/>
                    <a:pt x="5879" y="1"/>
                  </a:cubicBezTo>
                  <a:close/>
                </a:path>
              </a:pathLst>
            </a:custGeom>
            <a:grpFill/>
            <a:ln>
              <a:solidFill>
                <a:srgbClr val="4E81BD"/>
              </a:solidFill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21" name="Google Shape;1021;p39"/>
          <p:cNvGrpSpPr/>
          <p:nvPr/>
        </p:nvGrpSpPr>
        <p:grpSpPr>
          <a:xfrm>
            <a:off x="12446778" y="6033308"/>
            <a:ext cx="1152768" cy="1408644"/>
            <a:chOff x="6206343" y="3093741"/>
            <a:chExt cx="576384" cy="704322"/>
          </a:xfrm>
          <a:solidFill>
            <a:srgbClr val="92D050"/>
          </a:solidFill>
        </p:grpSpPr>
        <p:sp>
          <p:nvSpPr>
            <p:cNvPr id="1022" name="Google Shape;1022;p39"/>
            <p:cNvSpPr/>
            <p:nvPr/>
          </p:nvSpPr>
          <p:spPr>
            <a:xfrm>
              <a:off x="6290973" y="3106534"/>
              <a:ext cx="477487" cy="672878"/>
            </a:xfrm>
            <a:custGeom>
              <a:avLst/>
              <a:gdLst/>
              <a:ahLst/>
              <a:cxnLst/>
              <a:rect l="l" t="t" r="r" b="b"/>
              <a:pathLst>
                <a:path w="15899" h="22405" extrusionOk="0">
                  <a:moveTo>
                    <a:pt x="9091" y="12629"/>
                  </a:moveTo>
                  <a:cubicBezTo>
                    <a:pt x="9281" y="12629"/>
                    <a:pt x="9482" y="12662"/>
                    <a:pt x="9691" y="12731"/>
                  </a:cubicBezTo>
                  <a:cubicBezTo>
                    <a:pt x="9723" y="12731"/>
                    <a:pt x="9723" y="12700"/>
                    <a:pt x="9755" y="12700"/>
                  </a:cubicBezTo>
                  <a:cubicBezTo>
                    <a:pt x="9803" y="12695"/>
                    <a:pt x="9850" y="12693"/>
                    <a:pt x="9896" y="12693"/>
                  </a:cubicBezTo>
                  <a:cubicBezTo>
                    <a:pt x="12198" y="12693"/>
                    <a:pt x="11920" y="18465"/>
                    <a:pt x="9088" y="18465"/>
                  </a:cubicBezTo>
                  <a:cubicBezTo>
                    <a:pt x="8918" y="18465"/>
                    <a:pt x="8739" y="18444"/>
                    <a:pt x="8551" y="18400"/>
                  </a:cubicBezTo>
                  <a:cubicBezTo>
                    <a:pt x="5911" y="17784"/>
                    <a:pt x="6695" y="12629"/>
                    <a:pt x="9091" y="12629"/>
                  </a:cubicBezTo>
                  <a:close/>
                  <a:moveTo>
                    <a:pt x="10800" y="1"/>
                  </a:moveTo>
                  <a:cubicBezTo>
                    <a:pt x="6683" y="1647"/>
                    <a:pt x="3263" y="4308"/>
                    <a:pt x="1679" y="8583"/>
                  </a:cubicBezTo>
                  <a:cubicBezTo>
                    <a:pt x="254" y="12383"/>
                    <a:pt x="1" y="19319"/>
                    <a:pt x="4244" y="21535"/>
                  </a:cubicBezTo>
                  <a:cubicBezTo>
                    <a:pt x="5348" y="22115"/>
                    <a:pt x="6866" y="22404"/>
                    <a:pt x="8342" y="22404"/>
                  </a:cubicBezTo>
                  <a:cubicBezTo>
                    <a:pt x="9449" y="22404"/>
                    <a:pt x="10533" y="22241"/>
                    <a:pt x="11402" y="21915"/>
                  </a:cubicBezTo>
                  <a:cubicBezTo>
                    <a:pt x="13682" y="21092"/>
                    <a:pt x="14442" y="18749"/>
                    <a:pt x="15012" y="16595"/>
                  </a:cubicBezTo>
                  <a:cubicBezTo>
                    <a:pt x="15645" y="14188"/>
                    <a:pt x="15899" y="11370"/>
                    <a:pt x="13618" y="9723"/>
                  </a:cubicBezTo>
                  <a:cubicBezTo>
                    <a:pt x="12706" y="9078"/>
                    <a:pt x="11706" y="8803"/>
                    <a:pt x="10697" y="8803"/>
                  </a:cubicBezTo>
                  <a:cubicBezTo>
                    <a:pt x="9079" y="8803"/>
                    <a:pt x="7440" y="9512"/>
                    <a:pt x="6113" y="10546"/>
                  </a:cubicBezTo>
                  <a:cubicBezTo>
                    <a:pt x="6063" y="10588"/>
                    <a:pt x="6007" y="10605"/>
                    <a:pt x="5951" y="10605"/>
                  </a:cubicBezTo>
                  <a:cubicBezTo>
                    <a:pt x="5793" y="10605"/>
                    <a:pt x="5638" y="10465"/>
                    <a:pt x="5638" y="10325"/>
                  </a:cubicBezTo>
                  <a:cubicBezTo>
                    <a:pt x="5638" y="10293"/>
                    <a:pt x="5638" y="10293"/>
                    <a:pt x="5638" y="10261"/>
                  </a:cubicBezTo>
                  <a:cubicBezTo>
                    <a:pt x="5606" y="6651"/>
                    <a:pt x="9470" y="4339"/>
                    <a:pt x="12573" y="3674"/>
                  </a:cubicBezTo>
                  <a:cubicBezTo>
                    <a:pt x="11908" y="2534"/>
                    <a:pt x="11307" y="1267"/>
                    <a:pt x="10800" y="32"/>
                  </a:cubicBezTo>
                  <a:cubicBezTo>
                    <a:pt x="10800" y="32"/>
                    <a:pt x="10800" y="1"/>
                    <a:pt x="108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6468460" y="3485806"/>
              <a:ext cx="188844" cy="175270"/>
            </a:xfrm>
            <a:custGeom>
              <a:avLst/>
              <a:gdLst/>
              <a:ahLst/>
              <a:cxnLst/>
              <a:rect l="l" t="t" r="r" b="b"/>
              <a:pathLst>
                <a:path w="6288" h="5836" extrusionOk="0">
                  <a:moveTo>
                    <a:pt x="3591" y="419"/>
                  </a:moveTo>
                  <a:cubicBezTo>
                    <a:pt x="3591" y="546"/>
                    <a:pt x="3686" y="641"/>
                    <a:pt x="3845" y="641"/>
                  </a:cubicBezTo>
                  <a:cubicBezTo>
                    <a:pt x="3875" y="638"/>
                    <a:pt x="3904" y="637"/>
                    <a:pt x="3933" y="637"/>
                  </a:cubicBezTo>
                  <a:cubicBezTo>
                    <a:pt x="5166" y="637"/>
                    <a:pt x="4980" y="3252"/>
                    <a:pt x="4763" y="3871"/>
                  </a:cubicBezTo>
                  <a:cubicBezTo>
                    <a:pt x="4522" y="4593"/>
                    <a:pt x="3842" y="5261"/>
                    <a:pt x="3085" y="5261"/>
                  </a:cubicBezTo>
                  <a:cubicBezTo>
                    <a:pt x="2846" y="5261"/>
                    <a:pt x="2599" y="5195"/>
                    <a:pt x="2356" y="5043"/>
                  </a:cubicBezTo>
                  <a:cubicBezTo>
                    <a:pt x="1501" y="4504"/>
                    <a:pt x="1470" y="2858"/>
                    <a:pt x="1660" y="2034"/>
                  </a:cubicBezTo>
                  <a:cubicBezTo>
                    <a:pt x="1913" y="1053"/>
                    <a:pt x="2641" y="483"/>
                    <a:pt x="3591" y="419"/>
                  </a:cubicBezTo>
                  <a:close/>
                  <a:moveTo>
                    <a:pt x="3181" y="0"/>
                  </a:moveTo>
                  <a:cubicBezTo>
                    <a:pt x="785" y="0"/>
                    <a:pt x="1" y="5155"/>
                    <a:pt x="2641" y="5771"/>
                  </a:cubicBezTo>
                  <a:cubicBezTo>
                    <a:pt x="2829" y="5815"/>
                    <a:pt x="3008" y="5836"/>
                    <a:pt x="3178" y="5836"/>
                  </a:cubicBezTo>
                  <a:cubicBezTo>
                    <a:pt x="6010" y="5836"/>
                    <a:pt x="6288" y="64"/>
                    <a:pt x="3986" y="64"/>
                  </a:cubicBezTo>
                  <a:cubicBezTo>
                    <a:pt x="3940" y="64"/>
                    <a:pt x="3893" y="66"/>
                    <a:pt x="3845" y="71"/>
                  </a:cubicBezTo>
                  <a:cubicBezTo>
                    <a:pt x="3813" y="71"/>
                    <a:pt x="3813" y="102"/>
                    <a:pt x="3781" y="102"/>
                  </a:cubicBezTo>
                  <a:cubicBezTo>
                    <a:pt x="3572" y="33"/>
                    <a:pt x="3371" y="0"/>
                    <a:pt x="3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6206343" y="3093741"/>
              <a:ext cx="576384" cy="704322"/>
            </a:xfrm>
            <a:custGeom>
              <a:avLst/>
              <a:gdLst/>
              <a:ahLst/>
              <a:cxnLst/>
              <a:rect l="l" t="t" r="r" b="b"/>
              <a:pathLst>
                <a:path w="19192" h="23452" extrusionOk="0">
                  <a:moveTo>
                    <a:pt x="13618" y="427"/>
                  </a:moveTo>
                  <a:cubicBezTo>
                    <a:pt x="13618" y="427"/>
                    <a:pt x="13618" y="458"/>
                    <a:pt x="13618" y="458"/>
                  </a:cubicBezTo>
                  <a:cubicBezTo>
                    <a:pt x="14125" y="1693"/>
                    <a:pt x="14726" y="2960"/>
                    <a:pt x="15391" y="4100"/>
                  </a:cubicBezTo>
                  <a:cubicBezTo>
                    <a:pt x="12288" y="4765"/>
                    <a:pt x="8424" y="7077"/>
                    <a:pt x="8456" y="10687"/>
                  </a:cubicBezTo>
                  <a:cubicBezTo>
                    <a:pt x="8456" y="10719"/>
                    <a:pt x="8456" y="10719"/>
                    <a:pt x="8456" y="10751"/>
                  </a:cubicBezTo>
                  <a:cubicBezTo>
                    <a:pt x="8456" y="10891"/>
                    <a:pt x="8611" y="11031"/>
                    <a:pt x="8769" y="11031"/>
                  </a:cubicBezTo>
                  <a:cubicBezTo>
                    <a:pt x="8825" y="11031"/>
                    <a:pt x="8881" y="11014"/>
                    <a:pt x="8931" y="10972"/>
                  </a:cubicBezTo>
                  <a:cubicBezTo>
                    <a:pt x="10258" y="9938"/>
                    <a:pt x="11897" y="9229"/>
                    <a:pt x="13515" y="9229"/>
                  </a:cubicBezTo>
                  <a:cubicBezTo>
                    <a:pt x="14524" y="9229"/>
                    <a:pt x="15524" y="9504"/>
                    <a:pt x="16436" y="10149"/>
                  </a:cubicBezTo>
                  <a:cubicBezTo>
                    <a:pt x="18717" y="11796"/>
                    <a:pt x="18463" y="14614"/>
                    <a:pt x="17830" y="17021"/>
                  </a:cubicBezTo>
                  <a:cubicBezTo>
                    <a:pt x="17260" y="19175"/>
                    <a:pt x="16500" y="21518"/>
                    <a:pt x="14220" y="22341"/>
                  </a:cubicBezTo>
                  <a:cubicBezTo>
                    <a:pt x="13351" y="22667"/>
                    <a:pt x="12267" y="22830"/>
                    <a:pt x="11160" y="22830"/>
                  </a:cubicBezTo>
                  <a:cubicBezTo>
                    <a:pt x="9684" y="22830"/>
                    <a:pt x="8166" y="22541"/>
                    <a:pt x="7062" y="21961"/>
                  </a:cubicBezTo>
                  <a:cubicBezTo>
                    <a:pt x="2819" y="19745"/>
                    <a:pt x="3072" y="12809"/>
                    <a:pt x="4497" y="9009"/>
                  </a:cubicBezTo>
                  <a:cubicBezTo>
                    <a:pt x="6081" y="4734"/>
                    <a:pt x="9501" y="2073"/>
                    <a:pt x="13618" y="427"/>
                  </a:cubicBezTo>
                  <a:close/>
                  <a:moveTo>
                    <a:pt x="13751" y="0"/>
                  </a:moveTo>
                  <a:cubicBezTo>
                    <a:pt x="13729" y="0"/>
                    <a:pt x="13706" y="5"/>
                    <a:pt x="13681" y="15"/>
                  </a:cubicBezTo>
                  <a:cubicBezTo>
                    <a:pt x="5384" y="1788"/>
                    <a:pt x="0" y="12872"/>
                    <a:pt x="4561" y="20315"/>
                  </a:cubicBezTo>
                  <a:cubicBezTo>
                    <a:pt x="5847" y="22402"/>
                    <a:pt x="8622" y="23451"/>
                    <a:pt x="11268" y="23451"/>
                  </a:cubicBezTo>
                  <a:cubicBezTo>
                    <a:pt x="12595" y="23451"/>
                    <a:pt x="13890" y="23187"/>
                    <a:pt x="14948" y="22658"/>
                  </a:cubicBezTo>
                  <a:cubicBezTo>
                    <a:pt x="16563" y="21835"/>
                    <a:pt x="17387" y="20188"/>
                    <a:pt x="17925" y="18541"/>
                  </a:cubicBezTo>
                  <a:cubicBezTo>
                    <a:pt x="18558" y="16673"/>
                    <a:pt x="19192" y="14456"/>
                    <a:pt x="18685" y="12461"/>
                  </a:cubicBezTo>
                  <a:cubicBezTo>
                    <a:pt x="17996" y="9814"/>
                    <a:pt x="15927" y="8755"/>
                    <a:pt x="13684" y="8755"/>
                  </a:cubicBezTo>
                  <a:cubicBezTo>
                    <a:pt x="12008" y="8755"/>
                    <a:pt x="10235" y="9346"/>
                    <a:pt x="8868" y="10307"/>
                  </a:cubicBezTo>
                  <a:cubicBezTo>
                    <a:pt x="9944" y="6982"/>
                    <a:pt x="12414" y="5525"/>
                    <a:pt x="15676" y="4512"/>
                  </a:cubicBezTo>
                  <a:cubicBezTo>
                    <a:pt x="15835" y="4480"/>
                    <a:pt x="15866" y="4354"/>
                    <a:pt x="15835" y="4259"/>
                  </a:cubicBezTo>
                  <a:cubicBezTo>
                    <a:pt x="15930" y="4195"/>
                    <a:pt x="15993" y="4069"/>
                    <a:pt x="15930" y="3910"/>
                  </a:cubicBezTo>
                  <a:cubicBezTo>
                    <a:pt x="15391" y="2707"/>
                    <a:pt x="14695" y="1440"/>
                    <a:pt x="13966" y="300"/>
                  </a:cubicBezTo>
                  <a:cubicBezTo>
                    <a:pt x="13966" y="268"/>
                    <a:pt x="13935" y="268"/>
                    <a:pt x="13903" y="237"/>
                  </a:cubicBezTo>
                  <a:cubicBezTo>
                    <a:pt x="13930" y="130"/>
                    <a:pt x="13866" y="0"/>
                    <a:pt x="13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25" name="Google Shape;1025;p39"/>
          <p:cNvGrpSpPr/>
          <p:nvPr/>
        </p:nvGrpSpPr>
        <p:grpSpPr>
          <a:xfrm>
            <a:off x="8773713" y="6098717"/>
            <a:ext cx="884578" cy="1480242"/>
            <a:chOff x="4369810" y="3126445"/>
            <a:chExt cx="442289" cy="740121"/>
          </a:xfrm>
          <a:solidFill>
            <a:srgbClr val="00B050"/>
          </a:solidFill>
        </p:grpSpPr>
        <p:sp>
          <p:nvSpPr>
            <p:cNvPr id="1026" name="Google Shape;1026;p39"/>
            <p:cNvSpPr/>
            <p:nvPr/>
          </p:nvSpPr>
          <p:spPr>
            <a:xfrm>
              <a:off x="4383114" y="3142693"/>
              <a:ext cx="411866" cy="707265"/>
            </a:xfrm>
            <a:custGeom>
              <a:avLst/>
              <a:gdLst/>
              <a:ahLst/>
              <a:cxnLst/>
              <a:rect l="l" t="t" r="r" b="b"/>
              <a:pathLst>
                <a:path w="13714" h="23550" extrusionOk="0">
                  <a:moveTo>
                    <a:pt x="11972" y="0"/>
                  </a:moveTo>
                  <a:cubicBezTo>
                    <a:pt x="9091" y="0"/>
                    <a:pt x="6183" y="256"/>
                    <a:pt x="3299" y="256"/>
                  </a:cubicBezTo>
                  <a:cubicBezTo>
                    <a:pt x="3139" y="256"/>
                    <a:pt x="2979" y="255"/>
                    <a:pt x="2819" y="253"/>
                  </a:cubicBezTo>
                  <a:cubicBezTo>
                    <a:pt x="2312" y="3864"/>
                    <a:pt x="1774" y="7316"/>
                    <a:pt x="1869" y="10957"/>
                  </a:cubicBezTo>
                  <a:cubicBezTo>
                    <a:pt x="2390" y="10859"/>
                    <a:pt x="2942" y="10808"/>
                    <a:pt x="3500" y="10808"/>
                  </a:cubicBezTo>
                  <a:cubicBezTo>
                    <a:pt x="6534" y="10808"/>
                    <a:pt x="9742" y="12318"/>
                    <a:pt x="9153" y="15929"/>
                  </a:cubicBezTo>
                  <a:cubicBezTo>
                    <a:pt x="8787" y="18316"/>
                    <a:pt x="6801" y="19564"/>
                    <a:pt x="4711" y="19564"/>
                  </a:cubicBezTo>
                  <a:cubicBezTo>
                    <a:pt x="3723" y="19564"/>
                    <a:pt x="2712" y="19286"/>
                    <a:pt x="1837" y="18716"/>
                  </a:cubicBezTo>
                  <a:cubicBezTo>
                    <a:pt x="1806" y="18685"/>
                    <a:pt x="1774" y="18653"/>
                    <a:pt x="1774" y="18653"/>
                  </a:cubicBezTo>
                  <a:cubicBezTo>
                    <a:pt x="1331" y="19951"/>
                    <a:pt x="697" y="21250"/>
                    <a:pt x="32" y="22453"/>
                  </a:cubicBezTo>
                  <a:lnTo>
                    <a:pt x="1" y="22453"/>
                  </a:lnTo>
                  <a:cubicBezTo>
                    <a:pt x="1577" y="23149"/>
                    <a:pt x="3395" y="23550"/>
                    <a:pt x="5174" y="23550"/>
                  </a:cubicBezTo>
                  <a:cubicBezTo>
                    <a:pt x="8579" y="23550"/>
                    <a:pt x="11841" y="22081"/>
                    <a:pt x="12985" y="18400"/>
                  </a:cubicBezTo>
                  <a:cubicBezTo>
                    <a:pt x="13713" y="16088"/>
                    <a:pt x="13333" y="13174"/>
                    <a:pt x="12193" y="11052"/>
                  </a:cubicBezTo>
                  <a:cubicBezTo>
                    <a:pt x="10768" y="8392"/>
                    <a:pt x="8330" y="7791"/>
                    <a:pt x="5543" y="7537"/>
                  </a:cubicBezTo>
                  <a:cubicBezTo>
                    <a:pt x="5289" y="7506"/>
                    <a:pt x="5226" y="7157"/>
                    <a:pt x="5384" y="7030"/>
                  </a:cubicBezTo>
                  <a:cubicBezTo>
                    <a:pt x="5384" y="7030"/>
                    <a:pt x="5353" y="6999"/>
                    <a:pt x="5353" y="6999"/>
                  </a:cubicBezTo>
                  <a:cubicBezTo>
                    <a:pt x="5289" y="6112"/>
                    <a:pt x="5099" y="5004"/>
                    <a:pt x="5353" y="4117"/>
                  </a:cubicBezTo>
                  <a:cubicBezTo>
                    <a:pt x="5384" y="4054"/>
                    <a:pt x="5448" y="3959"/>
                    <a:pt x="5543" y="3927"/>
                  </a:cubicBezTo>
                  <a:cubicBezTo>
                    <a:pt x="5841" y="3865"/>
                    <a:pt x="6162" y="3844"/>
                    <a:pt x="6493" y="3844"/>
                  </a:cubicBezTo>
                  <a:cubicBezTo>
                    <a:pt x="7181" y="3844"/>
                    <a:pt x="7910" y="3937"/>
                    <a:pt x="8551" y="3959"/>
                  </a:cubicBezTo>
                  <a:cubicBezTo>
                    <a:pt x="9786" y="3990"/>
                    <a:pt x="11053" y="3990"/>
                    <a:pt x="12288" y="4085"/>
                  </a:cubicBezTo>
                  <a:cubicBezTo>
                    <a:pt x="12162" y="2755"/>
                    <a:pt x="12162" y="1457"/>
                    <a:pt x="11972" y="158"/>
                  </a:cubicBezTo>
                  <a:cubicBezTo>
                    <a:pt x="11972" y="95"/>
                    <a:pt x="11972" y="63"/>
                    <a:pt x="119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4369810" y="3126445"/>
              <a:ext cx="442289" cy="740121"/>
            </a:xfrm>
            <a:custGeom>
              <a:avLst/>
              <a:gdLst/>
              <a:ahLst/>
              <a:cxnLst/>
              <a:rect l="l" t="t" r="r" b="b"/>
              <a:pathLst>
                <a:path w="14727" h="24644" extrusionOk="0">
                  <a:moveTo>
                    <a:pt x="12446" y="541"/>
                  </a:moveTo>
                  <a:cubicBezTo>
                    <a:pt x="12415" y="604"/>
                    <a:pt x="12415" y="636"/>
                    <a:pt x="12415" y="699"/>
                  </a:cubicBezTo>
                  <a:cubicBezTo>
                    <a:pt x="12605" y="1998"/>
                    <a:pt x="12636" y="3296"/>
                    <a:pt x="12731" y="4626"/>
                  </a:cubicBezTo>
                  <a:cubicBezTo>
                    <a:pt x="11496" y="4531"/>
                    <a:pt x="10229" y="4531"/>
                    <a:pt x="8994" y="4500"/>
                  </a:cubicBezTo>
                  <a:cubicBezTo>
                    <a:pt x="8354" y="4478"/>
                    <a:pt x="7627" y="4371"/>
                    <a:pt x="6940" y="4371"/>
                  </a:cubicBezTo>
                  <a:cubicBezTo>
                    <a:pt x="6608" y="4371"/>
                    <a:pt x="6285" y="4396"/>
                    <a:pt x="5986" y="4468"/>
                  </a:cubicBezTo>
                  <a:cubicBezTo>
                    <a:pt x="5891" y="4500"/>
                    <a:pt x="5827" y="4595"/>
                    <a:pt x="5796" y="4658"/>
                  </a:cubicBezTo>
                  <a:cubicBezTo>
                    <a:pt x="5574" y="5545"/>
                    <a:pt x="5764" y="6653"/>
                    <a:pt x="5827" y="7540"/>
                  </a:cubicBezTo>
                  <a:cubicBezTo>
                    <a:pt x="5827" y="7571"/>
                    <a:pt x="5827" y="7571"/>
                    <a:pt x="5827" y="7571"/>
                  </a:cubicBezTo>
                  <a:cubicBezTo>
                    <a:pt x="5669" y="7698"/>
                    <a:pt x="5732" y="8047"/>
                    <a:pt x="5986" y="8078"/>
                  </a:cubicBezTo>
                  <a:cubicBezTo>
                    <a:pt x="8773" y="8332"/>
                    <a:pt x="11211" y="8933"/>
                    <a:pt x="12636" y="11593"/>
                  </a:cubicBezTo>
                  <a:cubicBezTo>
                    <a:pt x="13776" y="13715"/>
                    <a:pt x="14156" y="16629"/>
                    <a:pt x="13428" y="18941"/>
                  </a:cubicBezTo>
                  <a:cubicBezTo>
                    <a:pt x="12301" y="22634"/>
                    <a:pt x="9016" y="24114"/>
                    <a:pt x="5601" y="24114"/>
                  </a:cubicBezTo>
                  <a:cubicBezTo>
                    <a:pt x="3833" y="24114"/>
                    <a:pt x="2031" y="23717"/>
                    <a:pt x="475" y="23026"/>
                  </a:cubicBezTo>
                  <a:cubicBezTo>
                    <a:pt x="475" y="22994"/>
                    <a:pt x="475" y="22994"/>
                    <a:pt x="507" y="22994"/>
                  </a:cubicBezTo>
                  <a:cubicBezTo>
                    <a:pt x="1172" y="21791"/>
                    <a:pt x="1774" y="20492"/>
                    <a:pt x="2217" y="19194"/>
                  </a:cubicBezTo>
                  <a:cubicBezTo>
                    <a:pt x="2249" y="19194"/>
                    <a:pt x="2249" y="19226"/>
                    <a:pt x="2280" y="19257"/>
                  </a:cubicBezTo>
                  <a:cubicBezTo>
                    <a:pt x="3155" y="19827"/>
                    <a:pt x="4166" y="20105"/>
                    <a:pt x="5154" y="20105"/>
                  </a:cubicBezTo>
                  <a:cubicBezTo>
                    <a:pt x="7244" y="20105"/>
                    <a:pt x="9230" y="18857"/>
                    <a:pt x="9596" y="16470"/>
                  </a:cubicBezTo>
                  <a:cubicBezTo>
                    <a:pt x="10185" y="12859"/>
                    <a:pt x="6977" y="11349"/>
                    <a:pt x="3943" y="11349"/>
                  </a:cubicBezTo>
                  <a:cubicBezTo>
                    <a:pt x="3385" y="11349"/>
                    <a:pt x="2833" y="11400"/>
                    <a:pt x="2312" y="11498"/>
                  </a:cubicBezTo>
                  <a:cubicBezTo>
                    <a:pt x="2217" y="7857"/>
                    <a:pt x="2755" y="4405"/>
                    <a:pt x="3262" y="794"/>
                  </a:cubicBezTo>
                  <a:cubicBezTo>
                    <a:pt x="3422" y="796"/>
                    <a:pt x="3582" y="797"/>
                    <a:pt x="3742" y="797"/>
                  </a:cubicBezTo>
                  <a:cubicBezTo>
                    <a:pt x="6626" y="797"/>
                    <a:pt x="9536" y="541"/>
                    <a:pt x="12446" y="541"/>
                  </a:cubicBezTo>
                  <a:close/>
                  <a:moveTo>
                    <a:pt x="10981" y="1"/>
                  </a:moveTo>
                  <a:cubicBezTo>
                    <a:pt x="8394" y="1"/>
                    <a:pt x="5770" y="43"/>
                    <a:pt x="3230" y="509"/>
                  </a:cubicBezTo>
                  <a:cubicBezTo>
                    <a:pt x="3189" y="468"/>
                    <a:pt x="3135" y="444"/>
                    <a:pt x="3086" y="444"/>
                  </a:cubicBezTo>
                  <a:cubicBezTo>
                    <a:pt x="3021" y="444"/>
                    <a:pt x="2963" y="483"/>
                    <a:pt x="2945" y="573"/>
                  </a:cubicBezTo>
                  <a:cubicBezTo>
                    <a:pt x="1837" y="4056"/>
                    <a:pt x="1679" y="8015"/>
                    <a:pt x="1805" y="11657"/>
                  </a:cubicBezTo>
                  <a:cubicBezTo>
                    <a:pt x="1805" y="11752"/>
                    <a:pt x="1869" y="11815"/>
                    <a:pt x="1932" y="11878"/>
                  </a:cubicBezTo>
                  <a:cubicBezTo>
                    <a:pt x="1964" y="11910"/>
                    <a:pt x="2027" y="11942"/>
                    <a:pt x="2090" y="11942"/>
                  </a:cubicBezTo>
                  <a:cubicBezTo>
                    <a:pt x="2625" y="11870"/>
                    <a:pt x="3206" y="11826"/>
                    <a:pt x="3796" y="11826"/>
                  </a:cubicBezTo>
                  <a:cubicBezTo>
                    <a:pt x="6353" y="11826"/>
                    <a:pt x="9095" y="12661"/>
                    <a:pt x="9121" y="15774"/>
                  </a:cubicBezTo>
                  <a:cubicBezTo>
                    <a:pt x="9143" y="18261"/>
                    <a:pt x="7207" y="19493"/>
                    <a:pt x="5164" y="19493"/>
                  </a:cubicBezTo>
                  <a:cubicBezTo>
                    <a:pt x="4266" y="19493"/>
                    <a:pt x="3348" y="19256"/>
                    <a:pt x="2565" y="18782"/>
                  </a:cubicBezTo>
                  <a:cubicBezTo>
                    <a:pt x="2508" y="18754"/>
                    <a:pt x="2452" y="18738"/>
                    <a:pt x="2400" y="18738"/>
                  </a:cubicBezTo>
                  <a:cubicBezTo>
                    <a:pt x="2338" y="18738"/>
                    <a:pt x="2284" y="18762"/>
                    <a:pt x="2249" y="18814"/>
                  </a:cubicBezTo>
                  <a:cubicBezTo>
                    <a:pt x="2220" y="18785"/>
                    <a:pt x="2179" y="18770"/>
                    <a:pt x="2136" y="18770"/>
                  </a:cubicBezTo>
                  <a:cubicBezTo>
                    <a:pt x="2084" y="18770"/>
                    <a:pt x="2030" y="18793"/>
                    <a:pt x="1995" y="18846"/>
                  </a:cubicBezTo>
                  <a:cubicBezTo>
                    <a:pt x="1235" y="20049"/>
                    <a:pt x="570" y="21442"/>
                    <a:pt x="32" y="22804"/>
                  </a:cubicBezTo>
                  <a:cubicBezTo>
                    <a:pt x="0" y="22931"/>
                    <a:pt x="64" y="23026"/>
                    <a:pt x="190" y="23089"/>
                  </a:cubicBezTo>
                  <a:cubicBezTo>
                    <a:pt x="127" y="23153"/>
                    <a:pt x="127" y="23279"/>
                    <a:pt x="254" y="23343"/>
                  </a:cubicBezTo>
                  <a:cubicBezTo>
                    <a:pt x="1878" y="24187"/>
                    <a:pt x="3783" y="24643"/>
                    <a:pt x="5660" y="24643"/>
                  </a:cubicBezTo>
                  <a:cubicBezTo>
                    <a:pt x="9273" y="24643"/>
                    <a:pt x="12778" y="22954"/>
                    <a:pt x="13966" y="19099"/>
                  </a:cubicBezTo>
                  <a:cubicBezTo>
                    <a:pt x="14726" y="16565"/>
                    <a:pt x="14283" y="13399"/>
                    <a:pt x="12985" y="11118"/>
                  </a:cubicBezTo>
                  <a:cubicBezTo>
                    <a:pt x="11496" y="8490"/>
                    <a:pt x="8994" y="7793"/>
                    <a:pt x="6176" y="7540"/>
                  </a:cubicBezTo>
                  <a:cubicBezTo>
                    <a:pt x="6207" y="7033"/>
                    <a:pt x="6049" y="5925"/>
                    <a:pt x="6239" y="5481"/>
                  </a:cubicBezTo>
                  <a:cubicBezTo>
                    <a:pt x="6462" y="5035"/>
                    <a:pt x="6880" y="4933"/>
                    <a:pt x="7332" y="4933"/>
                  </a:cubicBezTo>
                  <a:cubicBezTo>
                    <a:pt x="7715" y="4933"/>
                    <a:pt x="8122" y="5006"/>
                    <a:pt x="8456" y="5006"/>
                  </a:cubicBezTo>
                  <a:cubicBezTo>
                    <a:pt x="9913" y="5070"/>
                    <a:pt x="11369" y="5133"/>
                    <a:pt x="12826" y="5133"/>
                  </a:cubicBezTo>
                  <a:cubicBezTo>
                    <a:pt x="12985" y="5133"/>
                    <a:pt x="13080" y="4975"/>
                    <a:pt x="13048" y="4848"/>
                  </a:cubicBezTo>
                  <a:cubicBezTo>
                    <a:pt x="13080" y="4816"/>
                    <a:pt x="13080" y="4785"/>
                    <a:pt x="13080" y="4785"/>
                  </a:cubicBezTo>
                  <a:cubicBezTo>
                    <a:pt x="13333" y="3391"/>
                    <a:pt x="13175" y="1903"/>
                    <a:pt x="12921" y="541"/>
                  </a:cubicBezTo>
                  <a:cubicBezTo>
                    <a:pt x="12921" y="509"/>
                    <a:pt x="12921" y="478"/>
                    <a:pt x="12890" y="446"/>
                  </a:cubicBezTo>
                  <a:cubicBezTo>
                    <a:pt x="13016" y="319"/>
                    <a:pt x="12953" y="3"/>
                    <a:pt x="12700" y="3"/>
                  </a:cubicBezTo>
                  <a:cubicBezTo>
                    <a:pt x="12129" y="3"/>
                    <a:pt x="11556" y="1"/>
                    <a:pt x="109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28" name="Google Shape;1028;p39"/>
          <p:cNvGrpSpPr/>
          <p:nvPr/>
        </p:nvGrpSpPr>
        <p:grpSpPr>
          <a:xfrm>
            <a:off x="4777265" y="6112833"/>
            <a:ext cx="915030" cy="1455314"/>
            <a:chOff x="2371586" y="3133503"/>
            <a:chExt cx="457515" cy="727657"/>
          </a:xfrm>
          <a:solidFill>
            <a:schemeClr val="accent5">
              <a:lumMod val="75000"/>
            </a:schemeClr>
          </a:solidFill>
        </p:grpSpPr>
        <p:sp>
          <p:nvSpPr>
            <p:cNvPr id="1029" name="Google Shape;1029;p39"/>
            <p:cNvSpPr/>
            <p:nvPr/>
          </p:nvSpPr>
          <p:spPr>
            <a:xfrm>
              <a:off x="2390596" y="3148399"/>
              <a:ext cx="420425" cy="696183"/>
            </a:xfrm>
            <a:custGeom>
              <a:avLst/>
              <a:gdLst/>
              <a:ahLst/>
              <a:cxnLst/>
              <a:rect l="l" t="t" r="r" b="b"/>
              <a:pathLst>
                <a:path w="13999" h="23181" extrusionOk="0">
                  <a:moveTo>
                    <a:pt x="8150" y="5549"/>
                  </a:moveTo>
                  <a:cubicBezTo>
                    <a:pt x="8274" y="5549"/>
                    <a:pt x="8393" y="5629"/>
                    <a:pt x="8393" y="5795"/>
                  </a:cubicBezTo>
                  <a:cubicBezTo>
                    <a:pt x="8235" y="8392"/>
                    <a:pt x="8267" y="11021"/>
                    <a:pt x="8077" y="13649"/>
                  </a:cubicBezTo>
                  <a:cubicBezTo>
                    <a:pt x="8140" y="13744"/>
                    <a:pt x="8140" y="13871"/>
                    <a:pt x="8077" y="13966"/>
                  </a:cubicBezTo>
                  <a:cubicBezTo>
                    <a:pt x="8077" y="13998"/>
                    <a:pt x="8077" y="14029"/>
                    <a:pt x="8077" y="14061"/>
                  </a:cubicBezTo>
                  <a:cubicBezTo>
                    <a:pt x="8060" y="14192"/>
                    <a:pt x="7959" y="14255"/>
                    <a:pt x="7866" y="14255"/>
                  </a:cubicBezTo>
                  <a:cubicBezTo>
                    <a:pt x="7778" y="14255"/>
                    <a:pt x="7696" y="14200"/>
                    <a:pt x="7696" y="14093"/>
                  </a:cubicBezTo>
                  <a:cubicBezTo>
                    <a:pt x="6699" y="14164"/>
                    <a:pt x="5701" y="14200"/>
                    <a:pt x="4690" y="14200"/>
                  </a:cubicBezTo>
                  <a:cubicBezTo>
                    <a:pt x="4353" y="14200"/>
                    <a:pt x="4015" y="14196"/>
                    <a:pt x="3675" y="14188"/>
                  </a:cubicBezTo>
                  <a:cubicBezTo>
                    <a:pt x="3548" y="14188"/>
                    <a:pt x="3389" y="14029"/>
                    <a:pt x="3453" y="13871"/>
                  </a:cubicBezTo>
                  <a:cubicBezTo>
                    <a:pt x="4625" y="10989"/>
                    <a:pt x="6113" y="8234"/>
                    <a:pt x="7918" y="5669"/>
                  </a:cubicBezTo>
                  <a:cubicBezTo>
                    <a:pt x="7971" y="5590"/>
                    <a:pt x="8062" y="5549"/>
                    <a:pt x="8150" y="5549"/>
                  </a:cubicBezTo>
                  <a:close/>
                  <a:moveTo>
                    <a:pt x="7126" y="0"/>
                  </a:moveTo>
                  <a:cubicBezTo>
                    <a:pt x="7126" y="32"/>
                    <a:pt x="7126" y="32"/>
                    <a:pt x="7095" y="63"/>
                  </a:cubicBezTo>
                  <a:cubicBezTo>
                    <a:pt x="5923" y="2597"/>
                    <a:pt x="4751" y="5162"/>
                    <a:pt x="3580" y="7696"/>
                  </a:cubicBezTo>
                  <a:cubicBezTo>
                    <a:pt x="2439" y="10166"/>
                    <a:pt x="1394" y="12763"/>
                    <a:pt x="1" y="15138"/>
                  </a:cubicBezTo>
                  <a:cubicBezTo>
                    <a:pt x="64" y="15739"/>
                    <a:pt x="1" y="16500"/>
                    <a:pt x="191" y="17038"/>
                  </a:cubicBezTo>
                  <a:cubicBezTo>
                    <a:pt x="480" y="17795"/>
                    <a:pt x="1036" y="17926"/>
                    <a:pt x="1670" y="17926"/>
                  </a:cubicBezTo>
                  <a:cubicBezTo>
                    <a:pt x="1938" y="17926"/>
                    <a:pt x="2221" y="17902"/>
                    <a:pt x="2503" y="17893"/>
                  </a:cubicBezTo>
                  <a:cubicBezTo>
                    <a:pt x="4213" y="17830"/>
                    <a:pt x="5955" y="17798"/>
                    <a:pt x="7665" y="17766"/>
                  </a:cubicBezTo>
                  <a:cubicBezTo>
                    <a:pt x="7887" y="17766"/>
                    <a:pt x="7950" y="17988"/>
                    <a:pt x="7887" y="18115"/>
                  </a:cubicBezTo>
                  <a:cubicBezTo>
                    <a:pt x="7918" y="19255"/>
                    <a:pt x="7887" y="20395"/>
                    <a:pt x="7855" y="21535"/>
                  </a:cubicBezTo>
                  <a:cubicBezTo>
                    <a:pt x="7855" y="21820"/>
                    <a:pt x="7855" y="22073"/>
                    <a:pt x="7855" y="22358"/>
                  </a:cubicBezTo>
                  <a:cubicBezTo>
                    <a:pt x="7855" y="22738"/>
                    <a:pt x="7760" y="22865"/>
                    <a:pt x="8077" y="23023"/>
                  </a:cubicBezTo>
                  <a:cubicBezTo>
                    <a:pt x="8274" y="23136"/>
                    <a:pt x="8533" y="23167"/>
                    <a:pt x="8803" y="23167"/>
                  </a:cubicBezTo>
                  <a:cubicBezTo>
                    <a:pt x="9139" y="23167"/>
                    <a:pt x="9491" y="23118"/>
                    <a:pt x="9755" y="23118"/>
                  </a:cubicBezTo>
                  <a:cubicBezTo>
                    <a:pt x="10012" y="23118"/>
                    <a:pt x="10492" y="23180"/>
                    <a:pt x="10917" y="23180"/>
                  </a:cubicBezTo>
                  <a:cubicBezTo>
                    <a:pt x="11171" y="23180"/>
                    <a:pt x="11406" y="23158"/>
                    <a:pt x="11560" y="23087"/>
                  </a:cubicBezTo>
                  <a:cubicBezTo>
                    <a:pt x="12098" y="22802"/>
                    <a:pt x="11940" y="21947"/>
                    <a:pt x="11940" y="21440"/>
                  </a:cubicBezTo>
                  <a:cubicBezTo>
                    <a:pt x="11940" y="20395"/>
                    <a:pt x="11940" y="19350"/>
                    <a:pt x="11940" y="18273"/>
                  </a:cubicBezTo>
                  <a:cubicBezTo>
                    <a:pt x="11940" y="18241"/>
                    <a:pt x="11940" y="18210"/>
                    <a:pt x="11972" y="18178"/>
                  </a:cubicBezTo>
                  <a:cubicBezTo>
                    <a:pt x="11908" y="18083"/>
                    <a:pt x="11940" y="17925"/>
                    <a:pt x="12098" y="17893"/>
                  </a:cubicBezTo>
                  <a:cubicBezTo>
                    <a:pt x="12289" y="17893"/>
                    <a:pt x="12494" y="17901"/>
                    <a:pt x="12700" y="17901"/>
                  </a:cubicBezTo>
                  <a:cubicBezTo>
                    <a:pt x="12906" y="17901"/>
                    <a:pt x="13112" y="17893"/>
                    <a:pt x="13302" y="17861"/>
                  </a:cubicBezTo>
                  <a:cubicBezTo>
                    <a:pt x="13344" y="17868"/>
                    <a:pt x="13385" y="17872"/>
                    <a:pt x="13423" y="17872"/>
                  </a:cubicBezTo>
                  <a:cubicBezTo>
                    <a:pt x="13730" y="17872"/>
                    <a:pt x="13914" y="17650"/>
                    <a:pt x="13999" y="17228"/>
                  </a:cubicBezTo>
                  <a:lnTo>
                    <a:pt x="13999" y="16595"/>
                  </a:lnTo>
                  <a:cubicBezTo>
                    <a:pt x="13999" y="15803"/>
                    <a:pt x="13999" y="15011"/>
                    <a:pt x="13999" y="14219"/>
                  </a:cubicBezTo>
                  <a:cubicBezTo>
                    <a:pt x="13714" y="14219"/>
                    <a:pt x="13437" y="14227"/>
                    <a:pt x="13159" y="14227"/>
                  </a:cubicBezTo>
                  <a:cubicBezTo>
                    <a:pt x="12882" y="14227"/>
                    <a:pt x="12605" y="14219"/>
                    <a:pt x="12320" y="14188"/>
                  </a:cubicBezTo>
                  <a:cubicBezTo>
                    <a:pt x="12035" y="14156"/>
                    <a:pt x="12035" y="13776"/>
                    <a:pt x="12289" y="13744"/>
                  </a:cubicBezTo>
                  <a:cubicBezTo>
                    <a:pt x="12257" y="13713"/>
                    <a:pt x="12257" y="13681"/>
                    <a:pt x="12257" y="13649"/>
                  </a:cubicBezTo>
                  <a:cubicBezTo>
                    <a:pt x="12162" y="11369"/>
                    <a:pt x="12415" y="9089"/>
                    <a:pt x="12384" y="6809"/>
                  </a:cubicBezTo>
                  <a:cubicBezTo>
                    <a:pt x="12352" y="4529"/>
                    <a:pt x="12193" y="2280"/>
                    <a:pt x="12003" y="0"/>
                  </a:cubicBezTo>
                  <a:cubicBezTo>
                    <a:pt x="11972" y="32"/>
                    <a:pt x="11908" y="32"/>
                    <a:pt x="11877" y="32"/>
                  </a:cubicBezTo>
                  <a:cubicBezTo>
                    <a:pt x="10972" y="32"/>
                    <a:pt x="10067" y="52"/>
                    <a:pt x="9162" y="52"/>
                  </a:cubicBezTo>
                  <a:cubicBezTo>
                    <a:pt x="8484" y="52"/>
                    <a:pt x="7805" y="41"/>
                    <a:pt x="7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2492373" y="3315015"/>
              <a:ext cx="150313" cy="261403"/>
            </a:xfrm>
            <a:custGeom>
              <a:avLst/>
              <a:gdLst/>
              <a:ahLst/>
              <a:cxnLst/>
              <a:rect l="l" t="t" r="r" b="b"/>
              <a:pathLst>
                <a:path w="5005" h="8704" extrusionOk="0">
                  <a:moveTo>
                    <a:pt x="4466" y="1134"/>
                  </a:moveTo>
                  <a:lnTo>
                    <a:pt x="4466" y="1134"/>
                  </a:lnTo>
                  <a:cubicBezTo>
                    <a:pt x="4339" y="3414"/>
                    <a:pt x="4181" y="5726"/>
                    <a:pt x="4276" y="8006"/>
                  </a:cubicBezTo>
                  <a:cubicBezTo>
                    <a:pt x="3640" y="8074"/>
                    <a:pt x="2923" y="8208"/>
                    <a:pt x="2253" y="8208"/>
                  </a:cubicBezTo>
                  <a:cubicBezTo>
                    <a:pt x="1989" y="8208"/>
                    <a:pt x="1731" y="8187"/>
                    <a:pt x="1489" y="8133"/>
                  </a:cubicBezTo>
                  <a:cubicBezTo>
                    <a:pt x="1315" y="8205"/>
                    <a:pt x="1178" y="8240"/>
                    <a:pt x="1076" y="8240"/>
                  </a:cubicBezTo>
                  <a:cubicBezTo>
                    <a:pt x="864" y="8240"/>
                    <a:pt x="812" y="8085"/>
                    <a:pt x="919" y="7785"/>
                  </a:cubicBezTo>
                  <a:cubicBezTo>
                    <a:pt x="919" y="7468"/>
                    <a:pt x="1014" y="7183"/>
                    <a:pt x="1204" y="6930"/>
                  </a:cubicBezTo>
                  <a:cubicBezTo>
                    <a:pt x="1362" y="6455"/>
                    <a:pt x="1616" y="6043"/>
                    <a:pt x="1837" y="5599"/>
                  </a:cubicBezTo>
                  <a:cubicBezTo>
                    <a:pt x="2597" y="4048"/>
                    <a:pt x="3484" y="2559"/>
                    <a:pt x="4466" y="1134"/>
                  </a:cubicBezTo>
                  <a:close/>
                  <a:moveTo>
                    <a:pt x="4761" y="1"/>
                  </a:moveTo>
                  <a:cubicBezTo>
                    <a:pt x="4673" y="1"/>
                    <a:pt x="4582" y="42"/>
                    <a:pt x="4529" y="121"/>
                  </a:cubicBezTo>
                  <a:cubicBezTo>
                    <a:pt x="2724" y="2686"/>
                    <a:pt x="1236" y="5441"/>
                    <a:pt x="64" y="8323"/>
                  </a:cubicBezTo>
                  <a:cubicBezTo>
                    <a:pt x="0" y="8481"/>
                    <a:pt x="159" y="8640"/>
                    <a:pt x="286" y="8640"/>
                  </a:cubicBezTo>
                  <a:cubicBezTo>
                    <a:pt x="607" y="8647"/>
                    <a:pt x="925" y="8651"/>
                    <a:pt x="1241" y="8651"/>
                  </a:cubicBezTo>
                  <a:cubicBezTo>
                    <a:pt x="2264" y="8651"/>
                    <a:pt x="3267" y="8610"/>
                    <a:pt x="4307" y="8513"/>
                  </a:cubicBezTo>
                  <a:cubicBezTo>
                    <a:pt x="4307" y="8640"/>
                    <a:pt x="4395" y="8703"/>
                    <a:pt x="4482" y="8703"/>
                  </a:cubicBezTo>
                  <a:cubicBezTo>
                    <a:pt x="4569" y="8703"/>
                    <a:pt x="4656" y="8640"/>
                    <a:pt x="4656" y="8513"/>
                  </a:cubicBezTo>
                  <a:cubicBezTo>
                    <a:pt x="4656" y="8481"/>
                    <a:pt x="4656" y="8450"/>
                    <a:pt x="4656" y="8418"/>
                  </a:cubicBezTo>
                  <a:cubicBezTo>
                    <a:pt x="4751" y="8323"/>
                    <a:pt x="4751" y="8196"/>
                    <a:pt x="4688" y="8070"/>
                  </a:cubicBezTo>
                  <a:cubicBezTo>
                    <a:pt x="4846" y="5473"/>
                    <a:pt x="4846" y="2844"/>
                    <a:pt x="5004" y="247"/>
                  </a:cubicBezTo>
                  <a:cubicBezTo>
                    <a:pt x="5004" y="81"/>
                    <a:pt x="4885" y="1"/>
                    <a:pt x="47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2371586" y="3133503"/>
              <a:ext cx="457515" cy="727657"/>
            </a:xfrm>
            <a:custGeom>
              <a:avLst/>
              <a:gdLst/>
              <a:ahLst/>
              <a:cxnLst/>
              <a:rect l="l" t="t" r="r" b="b"/>
              <a:pathLst>
                <a:path w="15234" h="24229" extrusionOk="0">
                  <a:moveTo>
                    <a:pt x="12605" y="496"/>
                  </a:moveTo>
                  <a:cubicBezTo>
                    <a:pt x="12826" y="2776"/>
                    <a:pt x="12985" y="5025"/>
                    <a:pt x="13017" y="7305"/>
                  </a:cubicBezTo>
                  <a:cubicBezTo>
                    <a:pt x="13048" y="9585"/>
                    <a:pt x="12795" y="11865"/>
                    <a:pt x="12890" y="14145"/>
                  </a:cubicBezTo>
                  <a:cubicBezTo>
                    <a:pt x="12890" y="14177"/>
                    <a:pt x="12890" y="14209"/>
                    <a:pt x="12922" y="14240"/>
                  </a:cubicBezTo>
                  <a:cubicBezTo>
                    <a:pt x="12636" y="14272"/>
                    <a:pt x="12668" y="14652"/>
                    <a:pt x="12953" y="14684"/>
                  </a:cubicBezTo>
                  <a:cubicBezTo>
                    <a:pt x="13222" y="14715"/>
                    <a:pt x="13499" y="14723"/>
                    <a:pt x="13781" y="14723"/>
                  </a:cubicBezTo>
                  <a:cubicBezTo>
                    <a:pt x="14062" y="14723"/>
                    <a:pt x="14347" y="14715"/>
                    <a:pt x="14632" y="14715"/>
                  </a:cubicBezTo>
                  <a:cubicBezTo>
                    <a:pt x="14632" y="15507"/>
                    <a:pt x="14632" y="16299"/>
                    <a:pt x="14632" y="17091"/>
                  </a:cubicBezTo>
                  <a:lnTo>
                    <a:pt x="14632" y="17756"/>
                  </a:lnTo>
                  <a:cubicBezTo>
                    <a:pt x="14548" y="18172"/>
                    <a:pt x="14344" y="18369"/>
                    <a:pt x="14039" y="18369"/>
                  </a:cubicBezTo>
                  <a:cubicBezTo>
                    <a:pt x="13996" y="18369"/>
                    <a:pt x="13950" y="18365"/>
                    <a:pt x="13903" y="18357"/>
                  </a:cubicBezTo>
                  <a:cubicBezTo>
                    <a:pt x="13729" y="18405"/>
                    <a:pt x="13531" y="18413"/>
                    <a:pt x="13329" y="18413"/>
                  </a:cubicBezTo>
                  <a:cubicBezTo>
                    <a:pt x="13228" y="18413"/>
                    <a:pt x="13126" y="18411"/>
                    <a:pt x="13026" y="18411"/>
                  </a:cubicBezTo>
                  <a:cubicBezTo>
                    <a:pt x="12925" y="18411"/>
                    <a:pt x="12826" y="18413"/>
                    <a:pt x="12731" y="18421"/>
                  </a:cubicBezTo>
                  <a:cubicBezTo>
                    <a:pt x="12573" y="18421"/>
                    <a:pt x="12541" y="18579"/>
                    <a:pt x="12605" y="18674"/>
                  </a:cubicBezTo>
                  <a:cubicBezTo>
                    <a:pt x="12573" y="18706"/>
                    <a:pt x="12573" y="18737"/>
                    <a:pt x="12573" y="18801"/>
                  </a:cubicBezTo>
                  <a:cubicBezTo>
                    <a:pt x="12573" y="19846"/>
                    <a:pt x="12573" y="20891"/>
                    <a:pt x="12573" y="21936"/>
                  </a:cubicBezTo>
                  <a:cubicBezTo>
                    <a:pt x="12573" y="22443"/>
                    <a:pt x="12731" y="23329"/>
                    <a:pt x="12161" y="23583"/>
                  </a:cubicBezTo>
                  <a:cubicBezTo>
                    <a:pt x="12019" y="23654"/>
                    <a:pt x="11792" y="23676"/>
                    <a:pt x="11540" y="23676"/>
                  </a:cubicBezTo>
                  <a:cubicBezTo>
                    <a:pt x="11121" y="23676"/>
                    <a:pt x="10633" y="23614"/>
                    <a:pt x="10356" y="23614"/>
                  </a:cubicBezTo>
                  <a:cubicBezTo>
                    <a:pt x="10077" y="23614"/>
                    <a:pt x="9710" y="23669"/>
                    <a:pt x="9365" y="23669"/>
                  </a:cubicBezTo>
                  <a:cubicBezTo>
                    <a:pt x="9123" y="23669"/>
                    <a:pt x="8892" y="23642"/>
                    <a:pt x="8710" y="23551"/>
                  </a:cubicBezTo>
                  <a:cubicBezTo>
                    <a:pt x="8361" y="23361"/>
                    <a:pt x="8456" y="23234"/>
                    <a:pt x="8488" y="22854"/>
                  </a:cubicBezTo>
                  <a:cubicBezTo>
                    <a:pt x="8488" y="22569"/>
                    <a:pt x="8488" y="22316"/>
                    <a:pt x="8488" y="22031"/>
                  </a:cubicBezTo>
                  <a:cubicBezTo>
                    <a:pt x="8520" y="20891"/>
                    <a:pt x="8551" y="19751"/>
                    <a:pt x="8488" y="18642"/>
                  </a:cubicBezTo>
                  <a:cubicBezTo>
                    <a:pt x="8583" y="18484"/>
                    <a:pt x="8520" y="18262"/>
                    <a:pt x="8298" y="18262"/>
                  </a:cubicBezTo>
                  <a:cubicBezTo>
                    <a:pt x="6588" y="18294"/>
                    <a:pt x="4846" y="18357"/>
                    <a:pt x="3136" y="18389"/>
                  </a:cubicBezTo>
                  <a:cubicBezTo>
                    <a:pt x="2844" y="18398"/>
                    <a:pt x="2558" y="18422"/>
                    <a:pt x="2289" y="18422"/>
                  </a:cubicBezTo>
                  <a:cubicBezTo>
                    <a:pt x="1653" y="18422"/>
                    <a:pt x="1113" y="18291"/>
                    <a:pt x="824" y="17534"/>
                  </a:cubicBezTo>
                  <a:cubicBezTo>
                    <a:pt x="634" y="16996"/>
                    <a:pt x="697" y="16235"/>
                    <a:pt x="634" y="15634"/>
                  </a:cubicBezTo>
                  <a:cubicBezTo>
                    <a:pt x="2027" y="13290"/>
                    <a:pt x="3041" y="10662"/>
                    <a:pt x="4213" y="8192"/>
                  </a:cubicBezTo>
                  <a:cubicBezTo>
                    <a:pt x="5384" y="5658"/>
                    <a:pt x="6556" y="3093"/>
                    <a:pt x="7728" y="559"/>
                  </a:cubicBezTo>
                  <a:cubicBezTo>
                    <a:pt x="7728" y="559"/>
                    <a:pt x="7728" y="528"/>
                    <a:pt x="7759" y="496"/>
                  </a:cubicBezTo>
                  <a:cubicBezTo>
                    <a:pt x="8438" y="537"/>
                    <a:pt x="9117" y="548"/>
                    <a:pt x="9795" y="548"/>
                  </a:cubicBezTo>
                  <a:cubicBezTo>
                    <a:pt x="10700" y="548"/>
                    <a:pt x="11605" y="528"/>
                    <a:pt x="12510" y="528"/>
                  </a:cubicBezTo>
                  <a:cubicBezTo>
                    <a:pt x="12541" y="528"/>
                    <a:pt x="12573" y="528"/>
                    <a:pt x="12605" y="496"/>
                  </a:cubicBezTo>
                  <a:close/>
                  <a:moveTo>
                    <a:pt x="9668" y="0"/>
                  </a:moveTo>
                  <a:cubicBezTo>
                    <a:pt x="8955" y="0"/>
                    <a:pt x="8244" y="12"/>
                    <a:pt x="7538" y="53"/>
                  </a:cubicBezTo>
                  <a:cubicBezTo>
                    <a:pt x="7379" y="84"/>
                    <a:pt x="7316" y="179"/>
                    <a:pt x="7316" y="306"/>
                  </a:cubicBezTo>
                  <a:cubicBezTo>
                    <a:pt x="6081" y="2966"/>
                    <a:pt x="4878" y="5595"/>
                    <a:pt x="3642" y="8223"/>
                  </a:cubicBezTo>
                  <a:cubicBezTo>
                    <a:pt x="2566" y="10598"/>
                    <a:pt x="1299" y="12974"/>
                    <a:pt x="412" y="15444"/>
                  </a:cubicBezTo>
                  <a:cubicBezTo>
                    <a:pt x="381" y="15475"/>
                    <a:pt x="349" y="15507"/>
                    <a:pt x="349" y="15539"/>
                  </a:cubicBezTo>
                  <a:cubicBezTo>
                    <a:pt x="349" y="15570"/>
                    <a:pt x="349" y="15602"/>
                    <a:pt x="349" y="15634"/>
                  </a:cubicBezTo>
                  <a:cubicBezTo>
                    <a:pt x="317" y="15665"/>
                    <a:pt x="317" y="15697"/>
                    <a:pt x="317" y="15697"/>
                  </a:cubicBezTo>
                  <a:cubicBezTo>
                    <a:pt x="254" y="16647"/>
                    <a:pt x="1" y="18611"/>
                    <a:pt x="982" y="18896"/>
                  </a:cubicBezTo>
                  <a:cubicBezTo>
                    <a:pt x="1251" y="18972"/>
                    <a:pt x="1583" y="19000"/>
                    <a:pt x="1940" y="19000"/>
                  </a:cubicBezTo>
                  <a:cubicBezTo>
                    <a:pt x="2764" y="19000"/>
                    <a:pt x="3721" y="18854"/>
                    <a:pt x="4339" y="18832"/>
                  </a:cubicBezTo>
                  <a:cubicBezTo>
                    <a:pt x="5606" y="18832"/>
                    <a:pt x="6873" y="18801"/>
                    <a:pt x="8139" y="18769"/>
                  </a:cubicBezTo>
                  <a:lnTo>
                    <a:pt x="8139" y="18769"/>
                  </a:lnTo>
                  <a:cubicBezTo>
                    <a:pt x="8044" y="19656"/>
                    <a:pt x="8044" y="20511"/>
                    <a:pt x="8013" y="21429"/>
                  </a:cubicBezTo>
                  <a:cubicBezTo>
                    <a:pt x="8013" y="22063"/>
                    <a:pt x="7791" y="23013"/>
                    <a:pt x="7981" y="23646"/>
                  </a:cubicBezTo>
                  <a:cubicBezTo>
                    <a:pt x="8131" y="24113"/>
                    <a:pt x="8651" y="24229"/>
                    <a:pt x="9211" y="24229"/>
                  </a:cubicBezTo>
                  <a:cubicBezTo>
                    <a:pt x="9714" y="24229"/>
                    <a:pt x="10249" y="24136"/>
                    <a:pt x="10578" y="24121"/>
                  </a:cubicBezTo>
                  <a:cubicBezTo>
                    <a:pt x="10920" y="24121"/>
                    <a:pt x="11343" y="24177"/>
                    <a:pt x="11746" y="24177"/>
                  </a:cubicBezTo>
                  <a:cubicBezTo>
                    <a:pt x="12350" y="24177"/>
                    <a:pt x="12909" y="24051"/>
                    <a:pt x="13080" y="23424"/>
                  </a:cubicBezTo>
                  <a:cubicBezTo>
                    <a:pt x="13238" y="22854"/>
                    <a:pt x="13112" y="22126"/>
                    <a:pt x="13112" y="21556"/>
                  </a:cubicBezTo>
                  <a:cubicBezTo>
                    <a:pt x="13112" y="20637"/>
                    <a:pt x="13112" y="19687"/>
                    <a:pt x="13112" y="18769"/>
                  </a:cubicBezTo>
                  <a:cubicBezTo>
                    <a:pt x="13366" y="18804"/>
                    <a:pt x="13654" y="18843"/>
                    <a:pt x="13933" y="18843"/>
                  </a:cubicBezTo>
                  <a:cubicBezTo>
                    <a:pt x="14417" y="18843"/>
                    <a:pt x="14874" y="18725"/>
                    <a:pt x="15075" y="18262"/>
                  </a:cubicBezTo>
                  <a:cubicBezTo>
                    <a:pt x="15233" y="17851"/>
                    <a:pt x="15138" y="17217"/>
                    <a:pt x="15138" y="16742"/>
                  </a:cubicBezTo>
                  <a:cubicBezTo>
                    <a:pt x="15138" y="15982"/>
                    <a:pt x="15138" y="15222"/>
                    <a:pt x="15138" y="14462"/>
                  </a:cubicBezTo>
                  <a:cubicBezTo>
                    <a:pt x="15138" y="14335"/>
                    <a:pt x="15043" y="14209"/>
                    <a:pt x="14885" y="14209"/>
                  </a:cubicBezTo>
                  <a:cubicBezTo>
                    <a:pt x="14526" y="14209"/>
                    <a:pt x="14153" y="14195"/>
                    <a:pt x="13775" y="14195"/>
                  </a:cubicBezTo>
                  <a:cubicBezTo>
                    <a:pt x="13587" y="14195"/>
                    <a:pt x="13397" y="14198"/>
                    <a:pt x="13207" y="14209"/>
                  </a:cubicBezTo>
                  <a:cubicBezTo>
                    <a:pt x="13207" y="14209"/>
                    <a:pt x="13207" y="14209"/>
                    <a:pt x="13207" y="14177"/>
                  </a:cubicBezTo>
                  <a:cubicBezTo>
                    <a:pt x="14030" y="9838"/>
                    <a:pt x="13618" y="4866"/>
                    <a:pt x="13112" y="496"/>
                  </a:cubicBezTo>
                  <a:cubicBezTo>
                    <a:pt x="13085" y="337"/>
                    <a:pt x="12947" y="267"/>
                    <a:pt x="12829" y="267"/>
                  </a:cubicBezTo>
                  <a:cubicBezTo>
                    <a:pt x="12806" y="267"/>
                    <a:pt x="12784" y="269"/>
                    <a:pt x="12763" y="274"/>
                  </a:cubicBezTo>
                  <a:cubicBezTo>
                    <a:pt x="12731" y="148"/>
                    <a:pt x="12668" y="21"/>
                    <a:pt x="12510" y="21"/>
                  </a:cubicBezTo>
                  <a:cubicBezTo>
                    <a:pt x="11569" y="21"/>
                    <a:pt x="10617" y="0"/>
                    <a:pt x="9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32" name="Google Shape;1032;p39"/>
          <p:cNvGrpSpPr/>
          <p:nvPr/>
        </p:nvGrpSpPr>
        <p:grpSpPr>
          <a:xfrm>
            <a:off x="4941838" y="2735139"/>
            <a:ext cx="603052" cy="1436394"/>
            <a:chOff x="2453392" y="1167201"/>
            <a:chExt cx="301526" cy="718197"/>
          </a:xfrm>
          <a:solidFill>
            <a:srgbClr val="004AAD"/>
          </a:solidFill>
        </p:grpSpPr>
        <p:sp>
          <p:nvSpPr>
            <p:cNvPr id="1033" name="Google Shape;1033;p39"/>
            <p:cNvSpPr/>
            <p:nvPr/>
          </p:nvSpPr>
          <p:spPr>
            <a:xfrm>
              <a:off x="2469549" y="1179664"/>
              <a:ext cx="267289" cy="691468"/>
            </a:xfrm>
            <a:custGeom>
              <a:avLst/>
              <a:gdLst/>
              <a:ahLst/>
              <a:cxnLst/>
              <a:rect l="l" t="t" r="r" b="b"/>
              <a:pathLst>
                <a:path w="8900" h="23024" extrusionOk="0">
                  <a:moveTo>
                    <a:pt x="4782" y="0"/>
                  </a:moveTo>
                  <a:cubicBezTo>
                    <a:pt x="4751" y="0"/>
                    <a:pt x="4751" y="32"/>
                    <a:pt x="4719" y="32"/>
                  </a:cubicBezTo>
                  <a:cubicBezTo>
                    <a:pt x="3136" y="950"/>
                    <a:pt x="1584" y="1901"/>
                    <a:pt x="0" y="2787"/>
                  </a:cubicBezTo>
                  <a:cubicBezTo>
                    <a:pt x="285" y="3864"/>
                    <a:pt x="602" y="5004"/>
                    <a:pt x="697" y="6113"/>
                  </a:cubicBezTo>
                  <a:cubicBezTo>
                    <a:pt x="1901" y="5257"/>
                    <a:pt x="3136" y="4466"/>
                    <a:pt x="4339" y="3579"/>
                  </a:cubicBezTo>
                  <a:cubicBezTo>
                    <a:pt x="4387" y="3543"/>
                    <a:pt x="4435" y="3527"/>
                    <a:pt x="4478" y="3527"/>
                  </a:cubicBezTo>
                  <a:cubicBezTo>
                    <a:pt x="4663" y="3527"/>
                    <a:pt x="4784" y="3805"/>
                    <a:pt x="4656" y="3959"/>
                  </a:cubicBezTo>
                  <a:cubicBezTo>
                    <a:pt x="4814" y="10261"/>
                    <a:pt x="4497" y="16595"/>
                    <a:pt x="4656" y="22897"/>
                  </a:cubicBezTo>
                  <a:cubicBezTo>
                    <a:pt x="4656" y="22897"/>
                    <a:pt x="4624" y="22929"/>
                    <a:pt x="4624" y="22929"/>
                  </a:cubicBezTo>
                  <a:cubicBezTo>
                    <a:pt x="4886" y="22923"/>
                    <a:pt x="5148" y="22920"/>
                    <a:pt x="5411" y="22920"/>
                  </a:cubicBezTo>
                  <a:cubicBezTo>
                    <a:pt x="6582" y="22920"/>
                    <a:pt x="7762" y="22972"/>
                    <a:pt x="8899" y="23024"/>
                  </a:cubicBezTo>
                  <a:cubicBezTo>
                    <a:pt x="8614" y="19287"/>
                    <a:pt x="8773" y="15487"/>
                    <a:pt x="8678" y="11750"/>
                  </a:cubicBezTo>
                  <a:cubicBezTo>
                    <a:pt x="8583" y="7918"/>
                    <a:pt x="8456" y="4086"/>
                    <a:pt x="8329" y="254"/>
                  </a:cubicBezTo>
                  <a:cubicBezTo>
                    <a:pt x="8329" y="254"/>
                    <a:pt x="8361" y="222"/>
                    <a:pt x="8361" y="222"/>
                  </a:cubicBezTo>
                  <a:cubicBezTo>
                    <a:pt x="7158" y="127"/>
                    <a:pt x="5986" y="127"/>
                    <a:pt x="48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2453392" y="1167201"/>
              <a:ext cx="301526" cy="718197"/>
            </a:xfrm>
            <a:custGeom>
              <a:avLst/>
              <a:gdLst/>
              <a:ahLst/>
              <a:cxnLst/>
              <a:rect l="l" t="t" r="r" b="b"/>
              <a:pathLst>
                <a:path w="10040" h="23914" extrusionOk="0">
                  <a:moveTo>
                    <a:pt x="5320" y="415"/>
                  </a:moveTo>
                  <a:cubicBezTo>
                    <a:pt x="5320" y="415"/>
                    <a:pt x="5352" y="415"/>
                    <a:pt x="5352" y="447"/>
                  </a:cubicBezTo>
                  <a:cubicBezTo>
                    <a:pt x="6524" y="542"/>
                    <a:pt x="7727" y="574"/>
                    <a:pt x="8899" y="637"/>
                  </a:cubicBezTo>
                  <a:cubicBezTo>
                    <a:pt x="8899" y="637"/>
                    <a:pt x="8867" y="669"/>
                    <a:pt x="8899" y="700"/>
                  </a:cubicBezTo>
                  <a:cubicBezTo>
                    <a:pt x="8994" y="4501"/>
                    <a:pt x="9152" y="8333"/>
                    <a:pt x="9216" y="12165"/>
                  </a:cubicBezTo>
                  <a:cubicBezTo>
                    <a:pt x="9311" y="15902"/>
                    <a:pt x="9152" y="19702"/>
                    <a:pt x="9437" y="23439"/>
                  </a:cubicBezTo>
                  <a:cubicBezTo>
                    <a:pt x="8300" y="23387"/>
                    <a:pt x="7120" y="23335"/>
                    <a:pt x="5949" y="23335"/>
                  </a:cubicBezTo>
                  <a:cubicBezTo>
                    <a:pt x="5686" y="23335"/>
                    <a:pt x="5424" y="23338"/>
                    <a:pt x="5162" y="23344"/>
                  </a:cubicBezTo>
                  <a:cubicBezTo>
                    <a:pt x="5162" y="23344"/>
                    <a:pt x="5194" y="23312"/>
                    <a:pt x="5194" y="23312"/>
                  </a:cubicBezTo>
                  <a:cubicBezTo>
                    <a:pt x="5035" y="17010"/>
                    <a:pt x="5352" y="10676"/>
                    <a:pt x="5194" y="4406"/>
                  </a:cubicBezTo>
                  <a:cubicBezTo>
                    <a:pt x="5322" y="4226"/>
                    <a:pt x="5201" y="3942"/>
                    <a:pt x="5015" y="3942"/>
                  </a:cubicBezTo>
                  <a:cubicBezTo>
                    <a:pt x="4972" y="3942"/>
                    <a:pt x="4925" y="3958"/>
                    <a:pt x="4877" y="3994"/>
                  </a:cubicBezTo>
                  <a:cubicBezTo>
                    <a:pt x="3674" y="4881"/>
                    <a:pt x="2439" y="5672"/>
                    <a:pt x="1235" y="6528"/>
                  </a:cubicBezTo>
                  <a:cubicBezTo>
                    <a:pt x="1140" y="5419"/>
                    <a:pt x="823" y="4279"/>
                    <a:pt x="538" y="3234"/>
                  </a:cubicBezTo>
                  <a:cubicBezTo>
                    <a:pt x="2122" y="2347"/>
                    <a:pt x="3674" y="1365"/>
                    <a:pt x="5257" y="479"/>
                  </a:cubicBezTo>
                  <a:cubicBezTo>
                    <a:pt x="5289" y="447"/>
                    <a:pt x="5289" y="447"/>
                    <a:pt x="5320" y="415"/>
                  </a:cubicBezTo>
                  <a:close/>
                  <a:moveTo>
                    <a:pt x="5137" y="1"/>
                  </a:moveTo>
                  <a:cubicBezTo>
                    <a:pt x="5096" y="1"/>
                    <a:pt x="5052" y="11"/>
                    <a:pt x="5004" y="35"/>
                  </a:cubicBezTo>
                  <a:cubicBezTo>
                    <a:pt x="3389" y="922"/>
                    <a:pt x="1774" y="1841"/>
                    <a:pt x="285" y="2886"/>
                  </a:cubicBezTo>
                  <a:cubicBezTo>
                    <a:pt x="190" y="2949"/>
                    <a:pt x="190" y="2981"/>
                    <a:pt x="190" y="3044"/>
                  </a:cubicBezTo>
                  <a:cubicBezTo>
                    <a:pt x="63" y="3107"/>
                    <a:pt x="0" y="3202"/>
                    <a:pt x="32" y="3361"/>
                  </a:cubicBezTo>
                  <a:cubicBezTo>
                    <a:pt x="253" y="4501"/>
                    <a:pt x="443" y="5767"/>
                    <a:pt x="918" y="6844"/>
                  </a:cubicBezTo>
                  <a:cubicBezTo>
                    <a:pt x="918" y="6876"/>
                    <a:pt x="950" y="6908"/>
                    <a:pt x="1013" y="6908"/>
                  </a:cubicBezTo>
                  <a:cubicBezTo>
                    <a:pt x="1036" y="6976"/>
                    <a:pt x="1108" y="7028"/>
                    <a:pt x="1183" y="7028"/>
                  </a:cubicBezTo>
                  <a:cubicBezTo>
                    <a:pt x="1211" y="7028"/>
                    <a:pt x="1240" y="7020"/>
                    <a:pt x="1267" y="7003"/>
                  </a:cubicBezTo>
                  <a:cubicBezTo>
                    <a:pt x="2534" y="6369"/>
                    <a:pt x="3705" y="5546"/>
                    <a:pt x="4814" y="4691"/>
                  </a:cubicBezTo>
                  <a:lnTo>
                    <a:pt x="4814" y="4691"/>
                  </a:lnTo>
                  <a:cubicBezTo>
                    <a:pt x="4275" y="10834"/>
                    <a:pt x="4529" y="17168"/>
                    <a:pt x="4655" y="23312"/>
                  </a:cubicBezTo>
                  <a:cubicBezTo>
                    <a:pt x="4655" y="23470"/>
                    <a:pt x="4750" y="23534"/>
                    <a:pt x="4877" y="23565"/>
                  </a:cubicBezTo>
                  <a:cubicBezTo>
                    <a:pt x="4877" y="23629"/>
                    <a:pt x="4940" y="23692"/>
                    <a:pt x="5035" y="23724"/>
                  </a:cubicBezTo>
                  <a:cubicBezTo>
                    <a:pt x="6492" y="23850"/>
                    <a:pt x="7981" y="23882"/>
                    <a:pt x="9469" y="23914"/>
                  </a:cubicBezTo>
                  <a:cubicBezTo>
                    <a:pt x="9564" y="23914"/>
                    <a:pt x="9627" y="23850"/>
                    <a:pt x="9659" y="23787"/>
                  </a:cubicBezTo>
                  <a:cubicBezTo>
                    <a:pt x="9722" y="23755"/>
                    <a:pt x="9754" y="23724"/>
                    <a:pt x="9786" y="23629"/>
                  </a:cubicBezTo>
                  <a:cubicBezTo>
                    <a:pt x="10039" y="19860"/>
                    <a:pt x="9754" y="15965"/>
                    <a:pt x="9691" y="12165"/>
                  </a:cubicBezTo>
                  <a:cubicBezTo>
                    <a:pt x="9596" y="8333"/>
                    <a:pt x="9532" y="4501"/>
                    <a:pt x="9374" y="700"/>
                  </a:cubicBezTo>
                  <a:cubicBezTo>
                    <a:pt x="9374" y="669"/>
                    <a:pt x="9374" y="669"/>
                    <a:pt x="9342" y="637"/>
                  </a:cubicBezTo>
                  <a:cubicBezTo>
                    <a:pt x="9564" y="574"/>
                    <a:pt x="9532" y="194"/>
                    <a:pt x="9247" y="194"/>
                  </a:cubicBezTo>
                  <a:cubicBezTo>
                    <a:pt x="8297" y="122"/>
                    <a:pt x="7312" y="33"/>
                    <a:pt x="6330" y="33"/>
                  </a:cubicBezTo>
                  <a:cubicBezTo>
                    <a:pt x="6003" y="33"/>
                    <a:pt x="5677" y="43"/>
                    <a:pt x="5352" y="67"/>
                  </a:cubicBezTo>
                  <a:lnTo>
                    <a:pt x="5320" y="67"/>
                  </a:lnTo>
                  <a:cubicBezTo>
                    <a:pt x="5262" y="28"/>
                    <a:pt x="5203" y="1"/>
                    <a:pt x="51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sp>
        <p:nvSpPr>
          <p:cNvPr id="1035" name="Google Shape;1035;p39"/>
          <p:cNvSpPr txBox="1"/>
          <p:nvPr/>
        </p:nvSpPr>
        <p:spPr>
          <a:xfrm>
            <a:off x="3452154" y="4178136"/>
            <a:ext cx="3911400" cy="54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37" name="Google Shape;1037;p39"/>
          <p:cNvSpPr txBox="1"/>
          <p:nvPr/>
        </p:nvSpPr>
        <p:spPr>
          <a:xfrm>
            <a:off x="7222354" y="4178136"/>
            <a:ext cx="3911400" cy="54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State of the Art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39" name="Google Shape;1039;p39"/>
          <p:cNvSpPr txBox="1"/>
          <p:nvPr/>
        </p:nvSpPr>
        <p:spPr>
          <a:xfrm>
            <a:off x="11176830" y="4178136"/>
            <a:ext cx="3911400" cy="54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Methodology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1" name="Google Shape;1041;p39"/>
          <p:cNvSpPr txBox="1"/>
          <p:nvPr/>
        </p:nvSpPr>
        <p:spPr>
          <a:xfrm>
            <a:off x="3451192" y="7568126"/>
            <a:ext cx="3911400" cy="54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Results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3" name="Google Shape;1043;p39"/>
          <p:cNvSpPr txBox="1"/>
          <p:nvPr/>
        </p:nvSpPr>
        <p:spPr>
          <a:xfrm>
            <a:off x="7221392" y="7568126"/>
            <a:ext cx="39114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5" name="Google Shape;1045;p39"/>
          <p:cNvSpPr txBox="1"/>
          <p:nvPr/>
        </p:nvSpPr>
        <p:spPr>
          <a:xfrm>
            <a:off x="11175868" y="7568126"/>
            <a:ext cx="39114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References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EBA599-635E-4844-988B-F565650BE72B}"/>
              </a:ext>
            </a:extLst>
          </p:cNvPr>
          <p:cNvGrpSpPr/>
          <p:nvPr/>
        </p:nvGrpSpPr>
        <p:grpSpPr>
          <a:xfrm>
            <a:off x="1882283" y="169237"/>
            <a:ext cx="14591623" cy="1893080"/>
            <a:chOff x="1219200" y="-72530"/>
            <a:chExt cx="14591623" cy="189308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18D3ED6-165F-47F0-C0A2-6DA70FFE6958}"/>
                </a:ext>
              </a:extLst>
            </p:cNvPr>
            <p:cNvSpPr/>
            <p:nvPr/>
          </p:nvSpPr>
          <p:spPr>
            <a:xfrm>
              <a:off x="2188244" y="-72530"/>
              <a:ext cx="12653534" cy="1893080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" name="TextBox 4">
              <a:extLst>
                <a:ext uri="{FF2B5EF4-FFF2-40B4-BE49-F238E27FC236}">
                  <a16:creationId xmlns:a16="http://schemas.microsoft.com/office/drawing/2014/main" id="{E8A76DA0-F816-BD1D-B459-ED310501B2CB}"/>
                </a:ext>
              </a:extLst>
            </p:cNvPr>
            <p:cNvSpPr txBox="1"/>
            <p:nvPr/>
          </p:nvSpPr>
          <p:spPr>
            <a:xfrm>
              <a:off x="1219200" y="346054"/>
              <a:ext cx="14591623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>
                  <a:solidFill>
                    <a:schemeClr val="bg1"/>
                  </a:solidFill>
                  <a:latin typeface="Gothic A1 Black"/>
                </a:rPr>
                <a:t>Table of Content</a:t>
              </a:r>
            </a:p>
          </p:txBody>
        </p:sp>
      </p:grpSp>
      <p:sp>
        <p:nvSpPr>
          <p:cNvPr id="9" name="AutoShape 6">
            <a:extLst>
              <a:ext uri="{FF2B5EF4-FFF2-40B4-BE49-F238E27FC236}">
                <a16:creationId xmlns:a16="http://schemas.microsoft.com/office/drawing/2014/main" id="{E22E8047-1539-0C2E-A47A-0723FA529194}"/>
              </a:ext>
            </a:extLst>
          </p:cNvPr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26AE148-680B-A9D6-F4F2-2D420642F6E9}"/>
              </a:ext>
            </a:extLst>
          </p:cNvPr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Data Imbalance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C87323-262B-BD8C-BD95-77CF0126F476}"/>
              </a:ext>
            </a:extLst>
          </p:cNvPr>
          <p:cNvGrpSpPr/>
          <p:nvPr/>
        </p:nvGrpSpPr>
        <p:grpSpPr>
          <a:xfrm>
            <a:off x="1447717" y="2845705"/>
            <a:ext cx="6009952" cy="4595590"/>
            <a:chOff x="443486" y="2091915"/>
            <a:chExt cx="3578066" cy="2289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691940-BE5C-E716-32FD-BADA41FD1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486" y="2091915"/>
              <a:ext cx="3578066" cy="22899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52E0A-BD87-4831-D976-91852D910AB9}"/>
                </a:ext>
              </a:extLst>
            </p:cNvPr>
            <p:cNvSpPr txBox="1"/>
            <p:nvPr/>
          </p:nvSpPr>
          <p:spPr>
            <a:xfrm>
              <a:off x="1140735" y="2993624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63%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621B9C-CF25-0F54-9A3D-C6E644C70F9E}"/>
                </a:ext>
              </a:extLst>
            </p:cNvPr>
            <p:cNvSpPr txBox="1"/>
            <p:nvPr/>
          </p:nvSpPr>
          <p:spPr>
            <a:xfrm>
              <a:off x="2801495" y="3399521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37%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C354C5-CE91-DBC5-17B5-E990A484BF99}"/>
              </a:ext>
            </a:extLst>
          </p:cNvPr>
          <p:cNvGrpSpPr/>
          <p:nvPr/>
        </p:nvGrpSpPr>
        <p:grpSpPr>
          <a:xfrm>
            <a:off x="8498868" y="1764945"/>
            <a:ext cx="8341415" cy="1200329"/>
            <a:chOff x="8498868" y="2185076"/>
            <a:chExt cx="8341415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629942-24D0-946D-1D8B-7AF599080DF2}"/>
                </a:ext>
              </a:extLst>
            </p:cNvPr>
            <p:cNvSpPr txBox="1"/>
            <p:nvPr/>
          </p:nvSpPr>
          <p:spPr>
            <a:xfrm>
              <a:off x="9144000" y="2185076"/>
              <a:ext cx="76962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2400" dirty="0">
                <a:solidFill>
                  <a:srgbClr val="2429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GB" sz="2400" dirty="0">
                  <a:solidFill>
                    <a:srgbClr val="24292F"/>
                  </a:solidFill>
                  <a:latin typeface="-apple-system"/>
                </a:rPr>
                <a:t>C</a:t>
              </a:r>
              <a:r>
                <a:rPr lang="en-GB" sz="2400" b="0" i="0" u="none" strike="noStrike" dirty="0">
                  <a:solidFill>
                    <a:srgbClr val="24292F"/>
                  </a:solidFill>
                  <a:effectLst/>
                  <a:latin typeface="-apple-system"/>
                </a:rPr>
                <a:t>ompare several different types of balancing in combination with several different types of machine learning models</a:t>
              </a:r>
              <a:endParaRPr lang="en-L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1" name="Graphic 20" descr="Lightbulb and gear with solid fill">
              <a:extLst>
                <a:ext uri="{FF2B5EF4-FFF2-40B4-BE49-F238E27FC236}">
                  <a16:creationId xmlns:a16="http://schemas.microsoft.com/office/drawing/2014/main" id="{54BAE71B-A677-5D73-10CA-E9C22841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98868" y="2550083"/>
              <a:ext cx="511487" cy="51148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E58763-00CC-73A4-BEF7-6E087FD26242}"/>
              </a:ext>
            </a:extLst>
          </p:cNvPr>
          <p:cNvSpPr txBox="1"/>
          <p:nvPr/>
        </p:nvSpPr>
        <p:spPr>
          <a:xfrm>
            <a:off x="9275195" y="6859281"/>
            <a:ext cx="8345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</a:t>
            </a: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gistic </a:t>
            </a:r>
            <a:r>
              <a:rPr lang="en-GB" sz="24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egression </a:t>
            </a:r>
            <a:r>
              <a:rPr lang="en-GB" sz="24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basic binary classification model 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KNN</a:t>
            </a:r>
            <a:r>
              <a:rPr lang="en-GB" sz="24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instance-based machine learning model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</a:t>
            </a: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Forest </a:t>
            </a:r>
            <a:r>
              <a:rPr lang="en-GB" sz="24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bagging ensemble method 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XGBoost </a:t>
            </a:r>
            <a:r>
              <a:rPr lang="en-GB" sz="2400" b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boosting ensemble method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D39A4E-29B3-3298-A78E-FD06387389AA}"/>
              </a:ext>
            </a:extLst>
          </p:cNvPr>
          <p:cNvSpPr txBox="1"/>
          <p:nvPr/>
        </p:nvSpPr>
        <p:spPr>
          <a:xfrm>
            <a:off x="9256523" y="3994626"/>
            <a:ext cx="7696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None</a:t>
            </a:r>
          </a:p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Random Under Sampling</a:t>
            </a:r>
          </a:p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Random Oversampling</a:t>
            </a:r>
          </a:p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SMOTE</a:t>
            </a:r>
          </a:p>
          <a:p>
            <a:pPr marL="342900" indent="-342900" algn="l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4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SMOTE + Random Under Sampling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9A382DC7-5D78-8A27-C819-06D92080A9B0}"/>
              </a:ext>
            </a:extLst>
          </p:cNvPr>
          <p:cNvSpPr txBox="1"/>
          <p:nvPr/>
        </p:nvSpPr>
        <p:spPr>
          <a:xfrm>
            <a:off x="9483552" y="3599816"/>
            <a:ext cx="4154401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Balancing Methods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58691BCF-F78F-BCE3-E1A9-3D43965E4CB9}"/>
              </a:ext>
            </a:extLst>
          </p:cNvPr>
          <p:cNvSpPr txBox="1"/>
          <p:nvPr/>
        </p:nvSpPr>
        <p:spPr>
          <a:xfrm>
            <a:off x="9483552" y="6439971"/>
            <a:ext cx="4154401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Machine Learning Models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EB49FD-505F-0C97-6B88-8B95D161683D}"/>
              </a:ext>
            </a:extLst>
          </p:cNvPr>
          <p:cNvGrpSpPr/>
          <p:nvPr/>
        </p:nvGrpSpPr>
        <p:grpSpPr>
          <a:xfrm>
            <a:off x="915165" y="7421806"/>
            <a:ext cx="8228835" cy="830997"/>
            <a:chOff x="8611448" y="2185076"/>
            <a:chExt cx="8228835" cy="83099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0A571B-CD59-717B-6408-6688A94C5348}"/>
                </a:ext>
              </a:extLst>
            </p:cNvPr>
            <p:cNvSpPr txBox="1"/>
            <p:nvPr/>
          </p:nvSpPr>
          <p:spPr>
            <a:xfrm>
              <a:off x="9144000" y="2185076"/>
              <a:ext cx="76962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24292F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</a:t>
              </a:r>
              <a:r>
                <a:rPr lang="en-GB" sz="2400" b="0" i="0" u="none" strike="noStrike" dirty="0">
                  <a:solidFill>
                    <a:srgbClr val="24292F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mbalance in the classes is </a:t>
              </a:r>
              <a:r>
                <a:rPr lang="en-GB" sz="2400" b="1" i="0" u="none" strike="noStrike" dirty="0">
                  <a:solidFill>
                    <a:srgbClr val="C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not extreme</a:t>
              </a:r>
              <a:r>
                <a:rPr lang="en-GB" sz="2400" b="0" i="0" u="none" strike="noStrike" dirty="0">
                  <a:solidFill>
                    <a:srgbClr val="24292F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but it is not insignificant. </a:t>
              </a:r>
            </a:p>
          </p:txBody>
        </p:sp>
        <p:pic>
          <p:nvPicPr>
            <p:cNvPr id="31" name="Graphic 30" descr="Badge Question Mark with solid fill">
              <a:extLst>
                <a:ext uri="{FF2B5EF4-FFF2-40B4-BE49-F238E27FC236}">
                  <a16:creationId xmlns:a16="http://schemas.microsoft.com/office/drawing/2014/main" id="{D517CA8D-EE27-993D-BCC3-B2FAC1E9D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11448" y="2242723"/>
              <a:ext cx="463281" cy="463281"/>
            </a:xfrm>
            <a:prstGeom prst="rect">
              <a:avLst/>
            </a:prstGeom>
          </p:spPr>
        </p:pic>
      </p:grpSp>
      <p:sp>
        <p:nvSpPr>
          <p:cNvPr id="35" name="TextBox 3">
            <a:extLst>
              <a:ext uri="{FF2B5EF4-FFF2-40B4-BE49-F238E27FC236}">
                <a16:creationId xmlns:a16="http://schemas.microsoft.com/office/drawing/2014/main" id="{BFB7D895-84DA-C8FB-B859-12D714B1872D}"/>
              </a:ext>
            </a:extLst>
          </p:cNvPr>
          <p:cNvSpPr txBox="1"/>
          <p:nvPr/>
        </p:nvSpPr>
        <p:spPr>
          <a:xfrm>
            <a:off x="10064206" y="8930918"/>
            <a:ext cx="7221727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Which Balancing Method Works ??</a:t>
            </a:r>
          </a:p>
        </p:txBody>
      </p:sp>
    </p:spTree>
    <p:extLst>
      <p:ext uri="{BB962C8B-B14F-4D97-AF65-F5344CB8AC3E}">
        <p14:creationId xmlns:p14="http://schemas.microsoft.com/office/powerpoint/2010/main" val="40620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675952" y="1717406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Which Balancing Method Works 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822A84-B896-EBAF-E1FC-44D311AA482F}"/>
              </a:ext>
            </a:extLst>
          </p:cNvPr>
          <p:cNvGrpSpPr/>
          <p:nvPr/>
        </p:nvGrpSpPr>
        <p:grpSpPr>
          <a:xfrm>
            <a:off x="0" y="2377855"/>
            <a:ext cx="6208110" cy="3551255"/>
            <a:chOff x="0" y="2250743"/>
            <a:chExt cx="6360888" cy="36783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160681-A97B-B00F-DBB3-FF5C3C91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358806"/>
              <a:ext cx="6360888" cy="35703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A85E90-DABF-A6C1-818B-23916A63FC9F}"/>
                </a:ext>
              </a:extLst>
            </p:cNvPr>
            <p:cNvSpPr txBox="1"/>
            <p:nvPr/>
          </p:nvSpPr>
          <p:spPr>
            <a:xfrm>
              <a:off x="2557304" y="2250743"/>
              <a:ext cx="269504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 Balancing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38A21F-3CC8-6925-B425-9C5DCB3C454D}"/>
              </a:ext>
            </a:extLst>
          </p:cNvPr>
          <p:cNvGrpSpPr/>
          <p:nvPr/>
        </p:nvGrpSpPr>
        <p:grpSpPr>
          <a:xfrm>
            <a:off x="5674516" y="2301505"/>
            <a:ext cx="6360888" cy="3675600"/>
            <a:chOff x="6303738" y="2250743"/>
            <a:chExt cx="6360888" cy="36783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80D72F-23C4-8213-67B8-94F903B5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3738" y="2358806"/>
              <a:ext cx="6360888" cy="357030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CCEFE-0A2A-5A44-4396-BD5B06B58015}"/>
                </a:ext>
              </a:extLst>
            </p:cNvPr>
            <p:cNvSpPr txBox="1"/>
            <p:nvPr/>
          </p:nvSpPr>
          <p:spPr>
            <a:xfrm>
              <a:off x="8534400" y="2250743"/>
              <a:ext cx="269504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Undersampling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51C47-79E2-4177-B460-D74339B4EA60}"/>
              </a:ext>
            </a:extLst>
          </p:cNvPr>
          <p:cNvGrpSpPr/>
          <p:nvPr/>
        </p:nvGrpSpPr>
        <p:grpSpPr>
          <a:xfrm>
            <a:off x="11466638" y="2160793"/>
            <a:ext cx="6121485" cy="3909823"/>
            <a:chOff x="11839041" y="2250743"/>
            <a:chExt cx="5780019" cy="33883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78E966-52A2-33AD-EFFD-E2CA482E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39041" y="2450798"/>
              <a:ext cx="5780019" cy="31883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0AADD-86E2-C4BF-1D4D-834A5F539CE1}"/>
                </a:ext>
              </a:extLst>
            </p:cNvPr>
            <p:cNvSpPr txBox="1"/>
            <p:nvPr/>
          </p:nvSpPr>
          <p:spPr>
            <a:xfrm>
              <a:off x="14383175" y="2250743"/>
              <a:ext cx="269504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Oversampling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EDFD8F-0E57-4ADE-CEEA-41FAFBD9A7D0}"/>
              </a:ext>
            </a:extLst>
          </p:cNvPr>
          <p:cNvGrpSpPr/>
          <p:nvPr/>
        </p:nvGrpSpPr>
        <p:grpSpPr>
          <a:xfrm>
            <a:off x="192758" y="5905500"/>
            <a:ext cx="6110980" cy="3587287"/>
            <a:chOff x="192758" y="5905500"/>
            <a:chExt cx="6110980" cy="3587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CB4AC0-5CD6-B4E5-7E94-A9DB2A27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58" y="6121891"/>
              <a:ext cx="6110980" cy="337089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C51D55-CD52-B8BD-3F30-650BB818B4F6}"/>
                </a:ext>
              </a:extLst>
            </p:cNvPr>
            <p:cNvSpPr txBox="1"/>
            <p:nvPr/>
          </p:nvSpPr>
          <p:spPr>
            <a:xfrm>
              <a:off x="2799144" y="5905500"/>
              <a:ext cx="269504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SMOTE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0E5DF4-9D12-E054-D79F-0B623AC551FD}"/>
              </a:ext>
            </a:extLst>
          </p:cNvPr>
          <p:cNvGrpSpPr/>
          <p:nvPr/>
        </p:nvGrpSpPr>
        <p:grpSpPr>
          <a:xfrm>
            <a:off x="5630108" y="5977105"/>
            <a:ext cx="5836530" cy="3393235"/>
            <a:chOff x="6208110" y="6052719"/>
            <a:chExt cx="5836530" cy="33932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2CC6AA-CACA-32F1-F539-515D8B070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8110" y="6226449"/>
              <a:ext cx="5836530" cy="321950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E60571-5F02-1BA3-CA0A-7C727ED35BDD}"/>
                </a:ext>
              </a:extLst>
            </p:cNvPr>
            <p:cNvSpPr txBox="1"/>
            <p:nvPr/>
          </p:nvSpPr>
          <p:spPr>
            <a:xfrm>
              <a:off x="7964067" y="6052719"/>
              <a:ext cx="347163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LK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SMOTE + Undersampling</a:t>
              </a:r>
            </a:p>
          </p:txBody>
        </p:sp>
      </p:grpSp>
      <p:sp>
        <p:nvSpPr>
          <p:cNvPr id="20" name="TextBox 3">
            <a:extLst>
              <a:ext uri="{FF2B5EF4-FFF2-40B4-BE49-F238E27FC236}">
                <a16:creationId xmlns:a16="http://schemas.microsoft.com/office/drawing/2014/main" id="{6A8B85E0-7C3B-7F9F-E821-9E7950DC1393}"/>
              </a:ext>
            </a:extLst>
          </p:cNvPr>
          <p:cNvSpPr txBox="1"/>
          <p:nvPr/>
        </p:nvSpPr>
        <p:spPr>
          <a:xfrm>
            <a:off x="12496800" y="701742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Not Balancing</a:t>
            </a:r>
          </a:p>
        </p:txBody>
      </p:sp>
      <p:pic>
        <p:nvPicPr>
          <p:cNvPr id="21" name="Picture 4" descr="check mark and cross mark icon. Tick symbol in red color. vector  illustration 11193350 Vector Art at Vecteezy">
            <a:extLst>
              <a:ext uri="{FF2B5EF4-FFF2-40B4-BE49-F238E27FC236}">
                <a16:creationId xmlns:a16="http://schemas.microsoft.com/office/drawing/2014/main" id="{B644C380-F230-501C-6A6B-75BCE30A9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089" y="6731424"/>
            <a:ext cx="696372" cy="6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25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Machine Learning Models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CF2AEEE-145C-D499-1EBD-C5B93D5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6986577"/>
            <a:ext cx="11597637" cy="2667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1873026-A45E-1939-3611-351932B0D456}"/>
              </a:ext>
            </a:extLst>
          </p:cNvPr>
          <p:cNvGrpSpPr/>
          <p:nvPr/>
        </p:nvGrpSpPr>
        <p:grpSpPr>
          <a:xfrm>
            <a:off x="8388934" y="2361120"/>
            <a:ext cx="9887034" cy="3841785"/>
            <a:chOff x="7715775" y="2278189"/>
            <a:chExt cx="9887034" cy="38417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6308BF-B836-3961-CE9E-2150E9ED81D3}"/>
                </a:ext>
              </a:extLst>
            </p:cNvPr>
            <p:cNvGrpSpPr/>
            <p:nvPr/>
          </p:nvGrpSpPr>
          <p:grpSpPr>
            <a:xfrm>
              <a:off x="7715775" y="2278189"/>
              <a:ext cx="5716183" cy="3841785"/>
              <a:chOff x="1665369" y="2676845"/>
              <a:chExt cx="5716183" cy="3841785"/>
            </a:xfrm>
          </p:grpSpPr>
          <p:pic>
            <p:nvPicPr>
              <p:cNvPr id="3" name="Picture 2" descr="Table&#10;&#10;Description automatically generated">
                <a:extLst>
                  <a:ext uri="{FF2B5EF4-FFF2-40B4-BE49-F238E27FC236}">
                    <a16:creationId xmlns:a16="http://schemas.microsoft.com/office/drawing/2014/main" id="{F0B172D2-53E7-9A97-2977-B2DAC4D82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2811" b="-1"/>
              <a:stretch/>
            </p:blipFill>
            <p:spPr>
              <a:xfrm>
                <a:off x="1665369" y="2676845"/>
                <a:ext cx="5716183" cy="3841785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2560440-979E-14A1-300D-AAAA37520B14}"/>
                  </a:ext>
                </a:extLst>
              </p:cNvPr>
              <p:cNvSpPr/>
              <p:nvPr/>
            </p:nvSpPr>
            <p:spPr>
              <a:xfrm>
                <a:off x="1905000" y="3924300"/>
                <a:ext cx="5181600" cy="83820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>
                  <a:solidFill>
                    <a:srgbClr val="004AAD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F2824B-9A01-ECB5-DCF4-5AAA273219C8}"/>
                  </a:ext>
                </a:extLst>
              </p:cNvPr>
              <p:cNvSpPr/>
              <p:nvPr/>
            </p:nvSpPr>
            <p:spPr>
              <a:xfrm>
                <a:off x="1905000" y="5607389"/>
                <a:ext cx="5181600" cy="589535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>
                  <a:solidFill>
                    <a:srgbClr val="004AAD"/>
                  </a:solidFill>
                </a:endParaRPr>
              </a:p>
            </p:txBody>
          </p:sp>
        </p:grp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78A3EBCD-A1B3-88E4-4A0C-1493B28A6264}"/>
                </a:ext>
              </a:extLst>
            </p:cNvPr>
            <p:cNvSpPr txBox="1"/>
            <p:nvPr/>
          </p:nvSpPr>
          <p:spPr>
            <a:xfrm>
              <a:off x="14597159" y="4205507"/>
              <a:ext cx="300565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C00000"/>
                  </a:solidFill>
                  <a:latin typeface="Gothic A1 Black Bold"/>
                </a:rPr>
                <a:t>Overfitting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6397DCF-C678-DC62-F178-78CC5C66F526}"/>
                </a:ext>
              </a:extLst>
            </p:cNvPr>
            <p:cNvSpPr/>
            <p:nvPr/>
          </p:nvSpPr>
          <p:spPr>
            <a:xfrm rot="11128737">
              <a:off x="13402018" y="3914530"/>
              <a:ext cx="797207" cy="25950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44C8EED-989B-7A6D-E929-07A9FF0A91FB}"/>
                </a:ext>
              </a:extLst>
            </p:cNvPr>
            <p:cNvSpPr/>
            <p:nvPr/>
          </p:nvSpPr>
          <p:spPr>
            <a:xfrm rot="9551657">
              <a:off x="13482907" y="4765189"/>
              <a:ext cx="797207" cy="25950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63EFEC-5AE9-E92A-CA04-274EC88599F7}"/>
              </a:ext>
            </a:extLst>
          </p:cNvPr>
          <p:cNvSpPr txBox="1"/>
          <p:nvPr/>
        </p:nvSpPr>
        <p:spPr>
          <a:xfrm>
            <a:off x="1948697" y="2668661"/>
            <a:ext cx="5577113" cy="38973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Vector Classifier (SVC)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Tree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eXtreme Gradient Boosting (XGB)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Light 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Gradient Boosting (LGB)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Classifier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60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442496" y="1875630"/>
            <a:ext cx="1067330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04. Hyper Parameter Tuning with Grid Search CV &amp;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68DF9-2492-3C92-AE4C-D7FF08F16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9" y="3162300"/>
            <a:ext cx="16312682" cy="34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7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A1DDA0-F7F0-1B43-39E0-9FD006565E61}"/>
              </a:ext>
            </a:extLst>
          </p:cNvPr>
          <p:cNvGrpSpPr/>
          <p:nvPr/>
        </p:nvGrpSpPr>
        <p:grpSpPr>
          <a:xfrm>
            <a:off x="178680" y="2819996"/>
            <a:ext cx="8925153" cy="5066773"/>
            <a:chOff x="234889" y="1943100"/>
            <a:chExt cx="8925153" cy="50667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FC5BD4-F70F-7537-E83E-3B09A6817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889" y="1943100"/>
              <a:ext cx="8925153" cy="5066773"/>
            </a:xfrm>
            <a:prstGeom prst="rect">
              <a:avLst/>
            </a:prstGeom>
          </p:spPr>
        </p:pic>
        <p:pic>
          <p:nvPicPr>
            <p:cNvPr id="22" name="Graphic 21" descr="Badge 1 with solid fill">
              <a:extLst>
                <a:ext uri="{FF2B5EF4-FFF2-40B4-BE49-F238E27FC236}">
                  <a16:creationId xmlns:a16="http://schemas.microsoft.com/office/drawing/2014/main" id="{FB51F23F-648A-7F80-D351-0EC73F48A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69823" y="3822300"/>
              <a:ext cx="864000" cy="864000"/>
            </a:xfrm>
            <a:prstGeom prst="rect">
              <a:avLst/>
            </a:prstGeom>
          </p:spPr>
        </p:pic>
        <p:pic>
          <p:nvPicPr>
            <p:cNvPr id="24" name="Graphic 23" descr="Badge with solid fill">
              <a:extLst>
                <a:ext uri="{FF2B5EF4-FFF2-40B4-BE49-F238E27FC236}">
                  <a16:creationId xmlns:a16="http://schemas.microsoft.com/office/drawing/2014/main" id="{1DD91BEF-9B35-5498-64F7-D637F60C6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39237" y="3822300"/>
              <a:ext cx="864000" cy="864000"/>
            </a:xfrm>
            <a:prstGeom prst="rect">
              <a:avLst/>
            </a:prstGeom>
          </p:spPr>
        </p:pic>
        <p:pic>
          <p:nvPicPr>
            <p:cNvPr id="26" name="Graphic 25" descr="Badge 3 with solid fill">
              <a:extLst>
                <a:ext uri="{FF2B5EF4-FFF2-40B4-BE49-F238E27FC236}">
                  <a16:creationId xmlns:a16="http://schemas.microsoft.com/office/drawing/2014/main" id="{DAE08064-BECA-323D-8666-374642D1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0487" y="3822300"/>
              <a:ext cx="864000" cy="864000"/>
            </a:xfrm>
            <a:prstGeom prst="rect">
              <a:avLst/>
            </a:prstGeom>
          </p:spPr>
        </p:pic>
        <p:pic>
          <p:nvPicPr>
            <p:cNvPr id="28" name="Graphic 27" descr="Badge 4 with solid fill">
              <a:extLst>
                <a:ext uri="{FF2B5EF4-FFF2-40B4-BE49-F238E27FC236}">
                  <a16:creationId xmlns:a16="http://schemas.microsoft.com/office/drawing/2014/main" id="{0FF39AF1-F65E-C46C-FA04-06B37D19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25444" y="3822300"/>
              <a:ext cx="864000" cy="864000"/>
            </a:xfrm>
            <a:prstGeom prst="rect">
              <a:avLst/>
            </a:prstGeom>
          </p:spPr>
        </p:pic>
        <p:pic>
          <p:nvPicPr>
            <p:cNvPr id="30" name="Graphic 29" descr="Badge 5 with solid fill">
              <a:extLst>
                <a:ext uri="{FF2B5EF4-FFF2-40B4-BE49-F238E27FC236}">
                  <a16:creationId xmlns:a16="http://schemas.microsoft.com/office/drawing/2014/main" id="{9F70CE4F-DBD2-9D7B-29EC-4858601B7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55245" y="3822300"/>
              <a:ext cx="864000" cy="864000"/>
            </a:xfrm>
            <a:prstGeom prst="rect">
              <a:avLst/>
            </a:prstGeom>
          </p:spPr>
        </p:pic>
        <p:pic>
          <p:nvPicPr>
            <p:cNvPr id="34" name="Graphic 33" descr="Badge 6 with solid fill">
              <a:extLst>
                <a:ext uri="{FF2B5EF4-FFF2-40B4-BE49-F238E27FC236}">
                  <a16:creationId xmlns:a16="http://schemas.microsoft.com/office/drawing/2014/main" id="{CCD36950-7D4F-528A-9818-D11C748D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95749" y="3822300"/>
              <a:ext cx="864000" cy="864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10EB67-C6DA-BBF6-3FD6-89FDC3AB2E98}"/>
              </a:ext>
            </a:extLst>
          </p:cNvPr>
          <p:cNvGrpSpPr/>
          <p:nvPr/>
        </p:nvGrpSpPr>
        <p:grpSpPr>
          <a:xfrm>
            <a:off x="9142573" y="4914900"/>
            <a:ext cx="8630450" cy="4899600"/>
            <a:chOff x="8820620" y="5143500"/>
            <a:chExt cx="8630450" cy="48996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9192FFE-CF81-76F7-8F17-9ED9304150BE}"/>
                </a:ext>
              </a:extLst>
            </p:cNvPr>
            <p:cNvGrpSpPr/>
            <p:nvPr/>
          </p:nvGrpSpPr>
          <p:grpSpPr>
            <a:xfrm>
              <a:off x="8820620" y="5143500"/>
              <a:ext cx="8630450" cy="4899600"/>
              <a:chOff x="8820620" y="5143500"/>
              <a:chExt cx="8630450" cy="489947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A3C1895-368C-54FF-AC75-77148BD76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20620" y="5143500"/>
                <a:ext cx="8630450" cy="4899472"/>
              </a:xfrm>
              <a:prstGeom prst="rect">
                <a:avLst/>
              </a:prstGeom>
            </p:spPr>
          </p:pic>
          <p:pic>
            <p:nvPicPr>
              <p:cNvPr id="42" name="Graphic 41" descr="Badge 1 with solid fill">
                <a:extLst>
                  <a:ext uri="{FF2B5EF4-FFF2-40B4-BE49-F238E27FC236}">
                    <a16:creationId xmlns:a16="http://schemas.microsoft.com/office/drawing/2014/main" id="{C4B1436E-56B5-7D4E-C8F8-277ACC4CE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639800" y="7022700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43" name="Graphic 42" descr="Badge with solid fill">
                <a:extLst>
                  <a:ext uri="{FF2B5EF4-FFF2-40B4-BE49-F238E27FC236}">
                    <a16:creationId xmlns:a16="http://schemas.microsoft.com/office/drawing/2014/main" id="{03F7887B-5538-C828-8AD4-204D7B687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42216" y="7022699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44" name="Graphic 43" descr="Badge 3 with solid fill">
                <a:extLst>
                  <a:ext uri="{FF2B5EF4-FFF2-40B4-BE49-F238E27FC236}">
                    <a16:creationId xmlns:a16="http://schemas.microsoft.com/office/drawing/2014/main" id="{78385CE7-F08E-38D3-21D5-B1534A822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6311551" y="7022697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45" name="Graphic 44" descr="Badge 4 with solid fill">
                <a:extLst>
                  <a:ext uri="{FF2B5EF4-FFF2-40B4-BE49-F238E27FC236}">
                    <a16:creationId xmlns:a16="http://schemas.microsoft.com/office/drawing/2014/main" id="{1CA484E4-03FC-835B-40B7-060A7C3B1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935234" y="7061326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46" name="Graphic 45" descr="Badge 5 with solid fill">
                <a:extLst>
                  <a:ext uri="{FF2B5EF4-FFF2-40B4-BE49-F238E27FC236}">
                    <a16:creationId xmlns:a16="http://schemas.microsoft.com/office/drawing/2014/main" id="{3FFFFEA6-9CB1-D0B7-CC27-EB18BC8CB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4939951" y="7022698"/>
                <a:ext cx="864000" cy="864000"/>
              </a:xfrm>
              <a:prstGeom prst="rect">
                <a:avLst/>
              </a:prstGeom>
            </p:spPr>
          </p:pic>
        </p:grpSp>
        <p:pic>
          <p:nvPicPr>
            <p:cNvPr id="51" name="Graphic 50" descr="Badge 1 with solid fill">
              <a:extLst>
                <a:ext uri="{FF2B5EF4-FFF2-40B4-BE49-F238E27FC236}">
                  <a16:creationId xmlns:a16="http://schemas.microsoft.com/office/drawing/2014/main" id="{42CC0BFD-9693-2FE8-6074-F6D76CBC8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68200" y="7022748"/>
              <a:ext cx="864000" cy="864023"/>
            </a:xfrm>
            <a:prstGeom prst="rect">
              <a:avLst/>
            </a:prstGeom>
          </p:spPr>
        </p:pic>
      </p:grpSp>
      <p:sp>
        <p:nvSpPr>
          <p:cNvPr id="53" name="TextBox 3">
            <a:extLst>
              <a:ext uri="{FF2B5EF4-FFF2-40B4-BE49-F238E27FC236}">
                <a16:creationId xmlns:a16="http://schemas.microsoft.com/office/drawing/2014/main" id="{02FA9734-1096-DA51-1159-C7DB3595B9D6}"/>
              </a:ext>
            </a:extLst>
          </p:cNvPr>
          <p:cNvSpPr txBox="1"/>
          <p:nvPr/>
        </p:nvSpPr>
        <p:spPr>
          <a:xfrm>
            <a:off x="739524" y="1907433"/>
            <a:ext cx="1456378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05. Dataframes to represent Cross Validation Score of Accuracy and F1-Score</a:t>
            </a:r>
          </a:p>
        </p:txBody>
      </p:sp>
    </p:spTree>
    <p:extLst>
      <p:ext uri="{BB962C8B-B14F-4D97-AF65-F5344CB8AC3E}">
        <p14:creationId xmlns:p14="http://schemas.microsoft.com/office/powerpoint/2010/main" val="91742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Confusion Matrices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6A07C-4843-B98F-194A-E563B4D2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448" y="2296454"/>
            <a:ext cx="5367137" cy="3903372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CA19F5-DF77-91A0-E3DB-B1F6A4C1D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0" y="6382725"/>
            <a:ext cx="9046890" cy="3103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E3588-3CAE-E3BF-B317-E456AB22981F}"/>
              </a:ext>
            </a:extLst>
          </p:cNvPr>
          <p:cNvSpPr txBox="1"/>
          <p:nvPr/>
        </p:nvSpPr>
        <p:spPr>
          <a:xfrm>
            <a:off x="3571219" y="9370777"/>
            <a:ext cx="33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XGB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00AC7-EC70-E53F-52FB-E5C9619B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8813" y="2296454"/>
            <a:ext cx="5367136" cy="390337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A72ED51-14AD-1CA5-0CD5-C17721C41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61" y="6509476"/>
            <a:ext cx="7531782" cy="2962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BB1C73-4AB2-0A5A-B4BE-58D15F3CFBAF}"/>
              </a:ext>
            </a:extLst>
          </p:cNvPr>
          <p:cNvSpPr txBox="1"/>
          <p:nvPr/>
        </p:nvSpPr>
        <p:spPr>
          <a:xfrm>
            <a:off x="12614583" y="9370776"/>
            <a:ext cx="33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LGB Model</a:t>
            </a:r>
          </a:p>
        </p:txBody>
      </p:sp>
    </p:spTree>
    <p:extLst>
      <p:ext uri="{BB962C8B-B14F-4D97-AF65-F5344CB8AC3E}">
        <p14:creationId xmlns:p14="http://schemas.microsoft.com/office/powerpoint/2010/main" val="1812421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5E3588-3CAE-E3BF-B317-E456AB22981F}"/>
              </a:ext>
            </a:extLst>
          </p:cNvPr>
          <p:cNvSpPr txBox="1"/>
          <p:nvPr/>
        </p:nvSpPr>
        <p:spPr>
          <a:xfrm>
            <a:off x="3571219" y="9370777"/>
            <a:ext cx="331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B1C73-4AB2-0A5A-B4BE-58D15F3CFBAF}"/>
              </a:ext>
            </a:extLst>
          </p:cNvPr>
          <p:cNvSpPr txBox="1"/>
          <p:nvPr/>
        </p:nvSpPr>
        <p:spPr>
          <a:xfrm>
            <a:off x="11779094" y="9246228"/>
            <a:ext cx="4953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Classifier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91A4A4-AE01-9EC2-F36B-054FC655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13" y="2047855"/>
            <a:ext cx="5410439" cy="3934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DBD217-80FC-4E3F-B585-5EBC9A95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274" y="2047855"/>
            <a:ext cx="5485152" cy="398920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68E6573-3BED-CD73-4925-4DBE8CB4A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52" y="6360413"/>
            <a:ext cx="7649301" cy="3008358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A88A93F1-8E31-D0AB-A0FA-FF44E2BA3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306" y="6229668"/>
            <a:ext cx="7917700" cy="30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57150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646670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Building Ensemble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64B1B6-5EB7-9602-0C4C-594E16802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32"/>
          <a:stretch/>
        </p:blipFill>
        <p:spPr>
          <a:xfrm>
            <a:off x="1388251" y="3192360"/>
            <a:ext cx="9144000" cy="1981200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BF65FACA-F9E9-A820-C091-99DB95BA8A39}"/>
              </a:ext>
            </a:extLst>
          </p:cNvPr>
          <p:cNvSpPr txBox="1"/>
          <p:nvPr/>
        </p:nvSpPr>
        <p:spPr>
          <a:xfrm>
            <a:off x="1483211" y="5615715"/>
            <a:ext cx="9387710" cy="2835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Accuracy 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85.30%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GB" sz="2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deviation of cross-validation scores : 0.0045</a:t>
            </a:r>
            <a:endParaRPr lang="en-GB" sz="2400" dirty="0">
              <a:solidFill>
                <a:srgbClr val="000000"/>
              </a:solidFill>
              <a:latin typeface="-apple-system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F1-Score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78.34% 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7ED4562-F770-9103-C085-E09172BF57FB}"/>
              </a:ext>
            </a:extLst>
          </p:cNvPr>
          <p:cNvSpPr txBox="1"/>
          <p:nvPr/>
        </p:nvSpPr>
        <p:spPr>
          <a:xfrm>
            <a:off x="1483211" y="2516520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Voting Classifier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45E243-A90F-2B8F-8629-A602FFABC550}"/>
              </a:ext>
            </a:extLst>
          </p:cNvPr>
          <p:cNvGrpSpPr/>
          <p:nvPr/>
        </p:nvGrpSpPr>
        <p:grpSpPr>
          <a:xfrm>
            <a:off x="10838451" y="1406769"/>
            <a:ext cx="6606508" cy="7414439"/>
            <a:chOff x="10671055" y="1239638"/>
            <a:chExt cx="6606508" cy="7414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F43D31-7045-6CF2-255A-BC41E578390B}"/>
                </a:ext>
              </a:extLst>
            </p:cNvPr>
            <p:cNvSpPr/>
            <p:nvPr/>
          </p:nvSpPr>
          <p:spPr>
            <a:xfrm>
              <a:off x="10854270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LGB Model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7F92B5F-FF99-8834-E2C9-65D4068AF3B9}"/>
                </a:ext>
              </a:extLst>
            </p:cNvPr>
            <p:cNvSpPr/>
            <p:nvPr/>
          </p:nvSpPr>
          <p:spPr>
            <a:xfrm>
              <a:off x="10671055" y="2910568"/>
              <a:ext cx="1947330" cy="12423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1: X%</a:t>
              </a:r>
            </a:p>
            <a:p>
              <a:pPr algn="ctr"/>
              <a:r>
                <a:rPr lang="en-LK" dirty="0">
                  <a:solidFill>
                    <a:schemeClr val="tx1"/>
                  </a:solidFill>
                </a:rPr>
                <a:t>0 : (100-X)%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4710D1-E678-EB61-4328-0232BECFB62B}"/>
                </a:ext>
              </a:extLst>
            </p:cNvPr>
            <p:cNvSpPr/>
            <p:nvPr/>
          </p:nvSpPr>
          <p:spPr>
            <a:xfrm>
              <a:off x="13174694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Random Forest Model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F3A842-EABF-40FD-3134-DDA893D2591C}"/>
                </a:ext>
              </a:extLst>
            </p:cNvPr>
            <p:cNvSpPr/>
            <p:nvPr/>
          </p:nvSpPr>
          <p:spPr>
            <a:xfrm>
              <a:off x="12991479" y="2910568"/>
              <a:ext cx="1947330" cy="12423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1 : Y%</a:t>
              </a:r>
            </a:p>
            <a:p>
              <a:pPr algn="ctr"/>
              <a:r>
                <a:rPr lang="en-LK" dirty="0">
                  <a:solidFill>
                    <a:schemeClr val="tx1"/>
                  </a:solidFill>
                </a:rPr>
                <a:t>0 : (100-Y)%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68FA53-C383-FEF1-0623-D8CB52444570}"/>
                </a:ext>
              </a:extLst>
            </p:cNvPr>
            <p:cNvSpPr/>
            <p:nvPr/>
          </p:nvSpPr>
          <p:spPr>
            <a:xfrm>
              <a:off x="15513448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XGB Model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7DAE64-998B-05A5-60C8-B3EA96357531}"/>
                </a:ext>
              </a:extLst>
            </p:cNvPr>
            <p:cNvSpPr/>
            <p:nvPr/>
          </p:nvSpPr>
          <p:spPr>
            <a:xfrm>
              <a:off x="15330233" y="2910568"/>
              <a:ext cx="1947330" cy="12423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1 : Z%</a:t>
              </a:r>
            </a:p>
            <a:p>
              <a:pPr algn="ctr"/>
              <a:r>
                <a:rPr lang="en-LK" dirty="0">
                  <a:solidFill>
                    <a:schemeClr val="tx1"/>
                  </a:solidFill>
                </a:rPr>
                <a:t>0 : (100-Z)%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2A7F30D-7B6A-0B74-DD84-0F95B91AA16C}"/>
                </a:ext>
              </a:extLst>
            </p:cNvPr>
            <p:cNvSpPr/>
            <p:nvPr/>
          </p:nvSpPr>
          <p:spPr>
            <a:xfrm>
              <a:off x="11353800" y="4991100"/>
              <a:ext cx="5649778" cy="1676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Average of 1 : ((X+Y+Z)/3)%</a:t>
              </a:r>
            </a:p>
            <a:p>
              <a:pPr algn="ctr"/>
              <a:r>
                <a:rPr lang="en-LK" dirty="0">
                  <a:solidFill>
                    <a:schemeClr val="tx1"/>
                  </a:solidFill>
                </a:rPr>
                <a:t>Average of 0 : ((300-X-Y-Z)/3)%</a:t>
              </a:r>
            </a:p>
            <a:p>
              <a:pPr algn="ctr"/>
              <a:endParaRPr lang="en-LK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8696DB-193A-2CB3-E45F-31FDE8378FD1}"/>
                </a:ext>
              </a:extLst>
            </p:cNvPr>
            <p:cNvSpPr/>
            <p:nvPr/>
          </p:nvSpPr>
          <p:spPr>
            <a:xfrm>
              <a:off x="13382903" y="7411745"/>
              <a:ext cx="1947330" cy="12423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Final Prediction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C95DFD97-CCA7-3EFF-F762-822BBB1A62C5}"/>
                </a:ext>
              </a:extLst>
            </p:cNvPr>
            <p:cNvSpPr/>
            <p:nvPr/>
          </p:nvSpPr>
          <p:spPr>
            <a:xfrm rot="5400000">
              <a:off x="11464133" y="2321374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E6D09A9-13D8-0EA9-31C7-01E7B1257A41}"/>
                </a:ext>
              </a:extLst>
            </p:cNvPr>
            <p:cNvSpPr/>
            <p:nvPr/>
          </p:nvSpPr>
          <p:spPr>
            <a:xfrm rot="5400000">
              <a:off x="13727883" y="2329039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EC04B7-F9E3-883C-002F-D35425909FE3}"/>
                </a:ext>
              </a:extLst>
            </p:cNvPr>
            <p:cNvSpPr/>
            <p:nvPr/>
          </p:nvSpPr>
          <p:spPr>
            <a:xfrm rot="5400000">
              <a:off x="16062757" y="2334008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73F89597-2AAA-3690-5096-936270E41357}"/>
                </a:ext>
              </a:extLst>
            </p:cNvPr>
            <p:cNvSpPr/>
            <p:nvPr/>
          </p:nvSpPr>
          <p:spPr>
            <a:xfrm rot="3402723">
              <a:off x="11770909" y="4401599"/>
              <a:ext cx="780094" cy="288050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AB5E34D9-8BF7-2978-14D7-F55B99E2C16A}"/>
                </a:ext>
              </a:extLst>
            </p:cNvPr>
            <p:cNvSpPr/>
            <p:nvPr/>
          </p:nvSpPr>
          <p:spPr>
            <a:xfrm rot="7186842">
              <a:off x="15751893" y="4452334"/>
              <a:ext cx="780094" cy="288050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F6ECD5C2-BCF5-D699-02CE-AFC5C6351186}"/>
                </a:ext>
              </a:extLst>
            </p:cNvPr>
            <p:cNvSpPr/>
            <p:nvPr/>
          </p:nvSpPr>
          <p:spPr>
            <a:xfrm rot="5400000">
              <a:off x="13702593" y="4452334"/>
              <a:ext cx="780094" cy="288050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D78C6AA1-B599-EF81-D343-542E45E47173}"/>
                </a:ext>
              </a:extLst>
            </p:cNvPr>
            <p:cNvSpPr/>
            <p:nvPr/>
          </p:nvSpPr>
          <p:spPr>
            <a:xfrm rot="5400000">
              <a:off x="13997214" y="6849874"/>
              <a:ext cx="576211" cy="385360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</p:spTree>
    <p:extLst>
      <p:ext uri="{BB962C8B-B14F-4D97-AF65-F5344CB8AC3E}">
        <p14:creationId xmlns:p14="http://schemas.microsoft.com/office/powerpoint/2010/main" val="1229365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57150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9380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04. Model Building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4345BBB-75E4-21B6-72D2-1741DE9B4E1E}"/>
              </a:ext>
            </a:extLst>
          </p:cNvPr>
          <p:cNvSpPr txBox="1"/>
          <p:nvPr/>
        </p:nvSpPr>
        <p:spPr>
          <a:xfrm>
            <a:off x="1371600" y="1774707"/>
            <a:ext cx="93877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Building Ensemble Model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F65FACA-F9E9-A820-C091-99DB95BA8A39}"/>
              </a:ext>
            </a:extLst>
          </p:cNvPr>
          <p:cNvSpPr txBox="1"/>
          <p:nvPr/>
        </p:nvSpPr>
        <p:spPr>
          <a:xfrm>
            <a:off x="1466560" y="8099180"/>
            <a:ext cx="9387710" cy="2835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Accuracy 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84.85%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GB" sz="2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deviation of cross-validation scores : 0.0049</a:t>
            </a:r>
            <a:endParaRPr lang="en-GB" sz="2400" dirty="0">
              <a:solidFill>
                <a:srgbClr val="000000"/>
              </a:solidFill>
              <a:latin typeface="-apple-system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F1-Score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77.62% 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6178C8E-8D42-859E-1A27-2B0FF2ECC3A8}"/>
              </a:ext>
            </a:extLst>
          </p:cNvPr>
          <p:cNvSpPr txBox="1"/>
          <p:nvPr/>
        </p:nvSpPr>
        <p:spPr>
          <a:xfrm>
            <a:off x="1466560" y="2719362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Stacking Classifier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180342-5860-5137-92B5-707A58C8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57" y="3441777"/>
            <a:ext cx="9665863" cy="425152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5ADFF83-C6AA-2889-9193-92E39E159B10}"/>
              </a:ext>
            </a:extLst>
          </p:cNvPr>
          <p:cNvGrpSpPr/>
          <p:nvPr/>
        </p:nvGrpSpPr>
        <p:grpSpPr>
          <a:xfrm>
            <a:off x="11285428" y="1597647"/>
            <a:ext cx="6149308" cy="5911784"/>
            <a:chOff x="10975320" y="1239638"/>
            <a:chExt cx="6149308" cy="591178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681590-456F-195A-6148-8F3A2B09E3E2}"/>
                </a:ext>
              </a:extLst>
            </p:cNvPr>
            <p:cNvSpPr/>
            <p:nvPr/>
          </p:nvSpPr>
          <p:spPr>
            <a:xfrm>
              <a:off x="10975320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LGB Model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3C5CF0-D7CA-4F11-8F0B-7B8F857EF5F4}"/>
                </a:ext>
              </a:extLst>
            </p:cNvPr>
            <p:cNvSpPr/>
            <p:nvPr/>
          </p:nvSpPr>
          <p:spPr>
            <a:xfrm>
              <a:off x="13295744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Random Forest 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80E0D9-3FE9-0640-DC9D-505504EFB184}"/>
                </a:ext>
              </a:extLst>
            </p:cNvPr>
            <p:cNvSpPr/>
            <p:nvPr/>
          </p:nvSpPr>
          <p:spPr>
            <a:xfrm>
              <a:off x="15634498" y="1239638"/>
              <a:ext cx="1490130" cy="8174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4A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Bagging Classifier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5E0D2EF-1044-928C-296A-AA565BDF0ED8}"/>
                </a:ext>
              </a:extLst>
            </p:cNvPr>
            <p:cNvSpPr/>
            <p:nvPr/>
          </p:nvSpPr>
          <p:spPr>
            <a:xfrm>
              <a:off x="11392818" y="2840294"/>
              <a:ext cx="668940" cy="6161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P1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B578D0-9E85-4CB0-966C-70C5D16BC62D}"/>
                </a:ext>
              </a:extLst>
            </p:cNvPr>
            <p:cNvSpPr/>
            <p:nvPr/>
          </p:nvSpPr>
          <p:spPr>
            <a:xfrm>
              <a:off x="13731572" y="2854948"/>
              <a:ext cx="668940" cy="6161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P1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A51BD9-98FF-9831-AB78-82BED9F0AEA3}"/>
                </a:ext>
              </a:extLst>
            </p:cNvPr>
            <p:cNvSpPr/>
            <p:nvPr/>
          </p:nvSpPr>
          <p:spPr>
            <a:xfrm>
              <a:off x="16045093" y="2793705"/>
              <a:ext cx="668940" cy="6161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LK" dirty="0">
                  <a:solidFill>
                    <a:schemeClr val="tx1"/>
                  </a:solidFill>
                </a:rPr>
                <a:t>P1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2A4206-3CB2-B93F-974C-468382EC412A}"/>
                </a:ext>
              </a:extLst>
            </p:cNvPr>
            <p:cNvGrpSpPr/>
            <p:nvPr/>
          </p:nvGrpSpPr>
          <p:grpSpPr>
            <a:xfrm>
              <a:off x="11555361" y="4610100"/>
              <a:ext cx="5267649" cy="1604414"/>
              <a:chOff x="11602841" y="4461685"/>
              <a:chExt cx="5267649" cy="1604414"/>
            </a:xfrm>
          </p:grpSpPr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437490EF-62F6-8A74-2912-498DCEBCE7D0}"/>
                  </a:ext>
                </a:extLst>
              </p:cNvPr>
              <p:cNvSpPr/>
              <p:nvPr/>
            </p:nvSpPr>
            <p:spPr>
              <a:xfrm rot="10800000">
                <a:off x="11602841" y="4461685"/>
                <a:ext cx="5267649" cy="681815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 dirty="0"/>
              </a:p>
            </p:txBody>
          </p:sp>
          <p:sp>
            <p:nvSpPr>
              <p:cNvPr id="16" name="TextBox 3">
                <a:extLst>
                  <a:ext uri="{FF2B5EF4-FFF2-40B4-BE49-F238E27FC236}">
                    <a16:creationId xmlns:a16="http://schemas.microsoft.com/office/drawing/2014/main" id="{0E941E49-82AA-1C16-B6FD-564EE9441705}"/>
                  </a:ext>
                </a:extLst>
              </p:cNvPr>
              <p:cNvSpPr txBox="1"/>
              <p:nvPr/>
            </p:nvSpPr>
            <p:spPr>
              <a:xfrm>
                <a:off x="13374192" y="4461685"/>
                <a:ext cx="2052640" cy="16044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240"/>
                  </a:lnSpc>
                  <a:spcBef>
                    <a:spcPct val="0"/>
                  </a:spcBef>
                </a:pP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Meta-Classifier</a:t>
                </a:r>
                <a:endParaRPr lang="en-US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ts val="3240"/>
                  </a:lnSpc>
                  <a:spcBef>
                    <a:spcPct val="0"/>
                  </a:spcBef>
                </a:pPr>
                <a:endParaRPr lang="en-US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ts val="3240"/>
                  </a:lnSpc>
                  <a:spcBef>
                    <a:spcPct val="0"/>
                  </a:spcBef>
                </a:pPr>
                <a:endParaRPr lang="en-US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0" lvl="0" indent="0">
                  <a:lnSpc>
                    <a:spcPts val="3240"/>
                  </a:lnSpc>
                  <a:spcBef>
                    <a:spcPct val="0"/>
                  </a:spcBef>
                </a:pPr>
                <a:endPara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C9C386-319E-6DF4-57F7-D94281250936}"/>
                </a:ext>
              </a:extLst>
            </p:cNvPr>
            <p:cNvGrpSpPr/>
            <p:nvPr/>
          </p:nvGrpSpPr>
          <p:grpSpPr>
            <a:xfrm>
              <a:off x="13155818" y="6335278"/>
              <a:ext cx="2262236" cy="816144"/>
              <a:chOff x="13611548" y="6217674"/>
              <a:chExt cx="2262236" cy="81614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FACFCBE-5F18-D6AB-EB3E-BCC60B448B98}"/>
                  </a:ext>
                </a:extLst>
              </p:cNvPr>
              <p:cNvSpPr/>
              <p:nvPr/>
            </p:nvSpPr>
            <p:spPr>
              <a:xfrm>
                <a:off x="13611548" y="6217674"/>
                <a:ext cx="2262236" cy="816144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A40D72-6F70-C272-3D42-24D799CA2DC7}"/>
                  </a:ext>
                </a:extLst>
              </p:cNvPr>
              <p:cNvSpPr txBox="1"/>
              <p:nvPr/>
            </p:nvSpPr>
            <p:spPr>
              <a:xfrm>
                <a:off x="13877493" y="6427276"/>
                <a:ext cx="1766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LK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Final Prediction</a:t>
                </a:r>
              </a:p>
            </p:txBody>
          </p:sp>
        </p:grp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73C7AF3F-5D6B-6BA9-21DC-1A5F4062D1B2}"/>
                </a:ext>
              </a:extLst>
            </p:cNvPr>
            <p:cNvSpPr/>
            <p:nvPr/>
          </p:nvSpPr>
          <p:spPr>
            <a:xfrm rot="5400000">
              <a:off x="11475310" y="2258731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75D360B-740E-0513-9D31-340D40E4DFC4}"/>
                </a:ext>
              </a:extLst>
            </p:cNvPr>
            <p:cNvSpPr/>
            <p:nvPr/>
          </p:nvSpPr>
          <p:spPr>
            <a:xfrm rot="5400000">
              <a:off x="13816581" y="2293564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C57FB68-5B96-FBF8-0077-669182115A1E}"/>
                </a:ext>
              </a:extLst>
            </p:cNvPr>
            <p:cNvSpPr/>
            <p:nvPr/>
          </p:nvSpPr>
          <p:spPr>
            <a:xfrm rot="5400000">
              <a:off x="16157852" y="2272107"/>
              <a:ext cx="498920" cy="324859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91C5B583-8FFB-7178-2EBA-D1DC58D5E460}"/>
                </a:ext>
              </a:extLst>
            </p:cNvPr>
            <p:cNvSpPr/>
            <p:nvPr/>
          </p:nvSpPr>
          <p:spPr>
            <a:xfrm rot="3402723">
              <a:off x="11703190" y="3755507"/>
              <a:ext cx="965294" cy="357851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E1C6710A-B95A-61BA-2971-65B2EA18F25E}"/>
                </a:ext>
              </a:extLst>
            </p:cNvPr>
            <p:cNvSpPr/>
            <p:nvPr/>
          </p:nvSpPr>
          <p:spPr>
            <a:xfrm rot="7095486">
              <a:off x="15630452" y="3852595"/>
              <a:ext cx="965294" cy="357851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32FE7F35-5F11-FFD4-0F4C-614BAE6DD1BB}"/>
                </a:ext>
              </a:extLst>
            </p:cNvPr>
            <p:cNvSpPr/>
            <p:nvPr/>
          </p:nvSpPr>
          <p:spPr>
            <a:xfrm rot="5400000">
              <a:off x="13635069" y="3855555"/>
              <a:ext cx="965294" cy="357851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496D0149-06BE-33A5-4238-D73FFEFD06B7}"/>
                </a:ext>
              </a:extLst>
            </p:cNvPr>
            <p:cNvSpPr/>
            <p:nvPr/>
          </p:nvSpPr>
          <p:spPr>
            <a:xfrm rot="5400000">
              <a:off x="13846074" y="5604828"/>
              <a:ext cx="681817" cy="357851"/>
            </a:xfrm>
            <a:prstGeom prst="rightArrow">
              <a:avLst>
                <a:gd name="adj1" fmla="val 50000"/>
                <a:gd name="adj2" fmla="val 4668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sp>
        <p:nvSpPr>
          <p:cNvPr id="31" name="TextBox 3">
            <a:extLst>
              <a:ext uri="{FF2B5EF4-FFF2-40B4-BE49-F238E27FC236}">
                <a16:creationId xmlns:a16="http://schemas.microsoft.com/office/drawing/2014/main" id="{51130A32-1488-4F10-0462-0E83689E5C22}"/>
              </a:ext>
            </a:extLst>
          </p:cNvPr>
          <p:cNvSpPr txBox="1"/>
          <p:nvPr/>
        </p:nvSpPr>
        <p:spPr>
          <a:xfrm>
            <a:off x="9513502" y="9256500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Stacking Classifier</a:t>
            </a: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409B52A9-F7D5-F6F5-9471-8020C59ACCAE}"/>
              </a:ext>
            </a:extLst>
          </p:cNvPr>
          <p:cNvSpPr txBox="1"/>
          <p:nvPr/>
        </p:nvSpPr>
        <p:spPr>
          <a:xfrm>
            <a:off x="13498952" y="8616649"/>
            <a:ext cx="4159469" cy="1203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lvl="1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Higher Accuracy</a:t>
            </a:r>
          </a:p>
          <a:p>
            <a:pPr lvl="1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C00000"/>
                </a:solidFill>
                <a:latin typeface="Gothic A1 Black Bold"/>
              </a:rPr>
              <a:t>Higher F1-Score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1CDC948-969F-58DC-F607-D69840A536D5}"/>
              </a:ext>
            </a:extLst>
          </p:cNvPr>
          <p:cNvSpPr/>
          <p:nvPr/>
        </p:nvSpPr>
        <p:spPr>
          <a:xfrm>
            <a:off x="12790102" y="9198640"/>
            <a:ext cx="685800" cy="38241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107383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1638300" y="3912393"/>
            <a:ext cx="15011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04.Results</a:t>
            </a:r>
          </a:p>
        </p:txBody>
      </p:sp>
    </p:spTree>
    <p:extLst>
      <p:ext uri="{BB962C8B-B14F-4D97-AF65-F5344CB8AC3E}">
        <p14:creationId xmlns:p14="http://schemas.microsoft.com/office/powerpoint/2010/main" val="17687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4648200" y="4413647"/>
            <a:ext cx="12496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01.Introduction</a:t>
            </a:r>
          </a:p>
        </p:txBody>
      </p:sp>
    </p:spTree>
    <p:extLst>
      <p:ext uri="{BB962C8B-B14F-4D97-AF65-F5344CB8AC3E}">
        <p14:creationId xmlns:p14="http://schemas.microsoft.com/office/powerpoint/2010/main" val="3609122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67D6CB-1F6B-0EFB-DB0F-6C01FC36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26" y="4040891"/>
            <a:ext cx="5986435" cy="46985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8D50D-FDB1-FD52-0616-5FC82547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4689293"/>
            <a:ext cx="6402377" cy="4989239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F2EB85-D4F5-D2A2-8442-CD8B917CD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487" y="1007308"/>
            <a:ext cx="8629441" cy="3602792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F0A2AF89-EFB7-418D-E17F-95923BDB75B0}"/>
              </a:ext>
            </a:extLst>
          </p:cNvPr>
          <p:cNvSpPr txBox="1"/>
          <p:nvPr/>
        </p:nvSpPr>
        <p:spPr>
          <a:xfrm>
            <a:off x="1219200" y="8987973"/>
            <a:ext cx="5986435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ROC Curve of Stacking Classifier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4FA8F77-CEBC-FF9D-33CA-D83B31650E93}"/>
              </a:ext>
            </a:extLst>
          </p:cNvPr>
          <p:cNvSpPr txBox="1"/>
          <p:nvPr/>
        </p:nvSpPr>
        <p:spPr>
          <a:xfrm>
            <a:off x="10591800" y="9797910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Stacking Classifier Confusion Matrix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6FCF131E-F665-35F8-05CD-FD413F8DA7A4}"/>
              </a:ext>
            </a:extLst>
          </p:cNvPr>
          <p:cNvSpPr txBox="1"/>
          <p:nvPr/>
        </p:nvSpPr>
        <p:spPr>
          <a:xfrm>
            <a:off x="570604" y="1579217"/>
            <a:ext cx="9387710" cy="2835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Accuracy 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84.85%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GB" sz="2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deviation of cross-validation scores : 0.0049</a:t>
            </a:r>
            <a:endParaRPr lang="en-GB" sz="2400" dirty="0">
              <a:solidFill>
                <a:srgbClr val="000000"/>
              </a:solidFill>
              <a:latin typeface="-apple-system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Validation F1-Score :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77.62% 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endParaRPr lang="en-US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ts val="3240"/>
              </a:lnSpc>
              <a:spcBef>
                <a:spcPct val="0"/>
              </a:spcBef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0E0754BC-446B-27AD-5D27-62BEF1BBF749}"/>
              </a:ext>
            </a:extLst>
          </p:cNvPr>
          <p:cNvSpPr txBox="1"/>
          <p:nvPr/>
        </p:nvSpPr>
        <p:spPr>
          <a:xfrm>
            <a:off x="537626" y="867623"/>
            <a:ext cx="9387710" cy="43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Gothic A1 Black Bold"/>
              </a:rPr>
              <a:t>Stacking Classifier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7867783-1012-10B6-3BF5-DB33C59D02A1}"/>
              </a:ext>
            </a:extLst>
          </p:cNvPr>
          <p:cNvSpPr txBox="1"/>
          <p:nvPr/>
        </p:nvSpPr>
        <p:spPr>
          <a:xfrm>
            <a:off x="10466377" y="498218"/>
            <a:ext cx="9387710" cy="3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Stacking Classifier Classification Report</a:t>
            </a:r>
          </a:p>
        </p:txBody>
      </p:sp>
    </p:spTree>
    <p:extLst>
      <p:ext uri="{BB962C8B-B14F-4D97-AF65-F5344CB8AC3E}">
        <p14:creationId xmlns:p14="http://schemas.microsoft.com/office/powerpoint/2010/main" val="3308154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FA8070-9425-D81B-7079-69D48BF8630C}"/>
              </a:ext>
            </a:extLst>
          </p:cNvPr>
          <p:cNvGrpSpPr/>
          <p:nvPr/>
        </p:nvGrpSpPr>
        <p:grpSpPr>
          <a:xfrm>
            <a:off x="675952" y="190500"/>
            <a:ext cx="16540792" cy="1219200"/>
            <a:chOff x="961992" y="735093"/>
            <a:chExt cx="16540792" cy="12192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D00E906-6238-2469-F05A-BF53CDF52DF4}"/>
                </a:ext>
              </a:extLst>
            </p:cNvPr>
            <p:cNvSpPr/>
            <p:nvPr/>
          </p:nvSpPr>
          <p:spPr>
            <a:xfrm>
              <a:off x="961992" y="806991"/>
              <a:ext cx="16469048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 dirty="0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7A7748B6-112D-1F44-C2C6-B193DE5E7557}"/>
                </a:ext>
              </a:extLst>
            </p:cNvPr>
            <p:cNvSpPr txBox="1"/>
            <p:nvPr/>
          </p:nvSpPr>
          <p:spPr>
            <a:xfrm>
              <a:off x="1357296" y="735093"/>
              <a:ext cx="16145488" cy="10913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Expose the Model as an API Endpoint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24C7A5-0AFE-7BCC-7AE0-43520D81C20D}"/>
              </a:ext>
            </a:extLst>
          </p:cNvPr>
          <p:cNvGrpSpPr/>
          <p:nvPr/>
        </p:nvGrpSpPr>
        <p:grpSpPr>
          <a:xfrm>
            <a:off x="-119692" y="1173582"/>
            <a:ext cx="9144000" cy="5328510"/>
            <a:chOff x="1935923" y="470564"/>
            <a:chExt cx="9144000" cy="5328510"/>
          </a:xfrm>
        </p:grpSpPr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2A01372D-DF10-F36F-B8E1-AF2E7D257179}"/>
                </a:ext>
              </a:extLst>
            </p:cNvPr>
            <p:cNvSpPr txBox="1"/>
            <p:nvPr/>
          </p:nvSpPr>
          <p:spPr>
            <a:xfrm>
              <a:off x="1935923" y="470564"/>
              <a:ext cx="9144000" cy="5328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ct val="300000"/>
                </a:lnSpc>
                <a:spcBef>
                  <a:spcPct val="0"/>
                </a:spcBef>
              </a:pPr>
              <a:r>
                <a:rPr lang="en-US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Exported the model into a pickle file</a:t>
              </a:r>
            </a:p>
            <a:p>
              <a:pPr algn="ctr">
                <a:lnSpc>
                  <a:spcPct val="300000"/>
                </a:lnSpc>
                <a:spcBef>
                  <a:spcPct val="0"/>
                </a:spcBef>
              </a:pPr>
              <a:r>
                <a:rPr lang="en-US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Created a Flask Application</a:t>
              </a:r>
            </a:p>
            <a:p>
              <a:pPr algn="ctr">
                <a:lnSpc>
                  <a:spcPct val="300000"/>
                </a:lnSpc>
              </a:pPr>
              <a:r>
                <a:rPr lang="en-GB" sz="24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Loaded the pickled model in Flask.</a:t>
              </a:r>
            </a:p>
            <a:p>
              <a:pPr algn="ctr">
                <a:lnSpc>
                  <a:spcPct val="300000"/>
                </a:lnSpc>
              </a:pPr>
              <a:r>
                <a:rPr lang="en-GB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Developed</a:t>
              </a:r>
              <a:r>
                <a:rPr lang="en-GB" sz="24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an endpoint to receive requests.</a:t>
              </a:r>
            </a:p>
            <a:p>
              <a:pPr algn="ctr">
                <a:lnSpc>
                  <a:spcPct val="300000"/>
                </a:lnSpc>
              </a:pPr>
              <a:r>
                <a:rPr lang="en-GB" sz="24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Built the Docker image with Flask and the model</a:t>
              </a:r>
              <a:endPara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B2CFA6F0-FC70-7FA9-FB31-C5904ED99AC7}"/>
                </a:ext>
              </a:extLst>
            </p:cNvPr>
            <p:cNvSpPr/>
            <p:nvPr/>
          </p:nvSpPr>
          <p:spPr>
            <a:xfrm>
              <a:off x="6229142" y="1439789"/>
              <a:ext cx="457200" cy="4572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552936F0-A8EF-29CE-A835-9DE41A01C8A1}"/>
                </a:ext>
              </a:extLst>
            </p:cNvPr>
            <p:cNvSpPr/>
            <p:nvPr/>
          </p:nvSpPr>
          <p:spPr>
            <a:xfrm>
              <a:off x="6229142" y="2620889"/>
              <a:ext cx="457200" cy="4572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C3A464DE-477D-5ADD-290D-DEA3CD9E70EA}"/>
                </a:ext>
              </a:extLst>
            </p:cNvPr>
            <p:cNvSpPr/>
            <p:nvPr/>
          </p:nvSpPr>
          <p:spPr>
            <a:xfrm>
              <a:off x="6229142" y="3801989"/>
              <a:ext cx="457200" cy="4572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8C670203-CD8C-725C-D4A7-683EB8C2E385}"/>
                </a:ext>
              </a:extLst>
            </p:cNvPr>
            <p:cNvSpPr/>
            <p:nvPr/>
          </p:nvSpPr>
          <p:spPr>
            <a:xfrm>
              <a:off x="6229142" y="4860924"/>
              <a:ext cx="457200" cy="4572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31BC8B9-24AF-1080-3042-2B35016113EA}"/>
              </a:ext>
            </a:extLst>
          </p:cNvPr>
          <p:cNvGrpSpPr/>
          <p:nvPr/>
        </p:nvGrpSpPr>
        <p:grpSpPr>
          <a:xfrm>
            <a:off x="716175" y="6703357"/>
            <a:ext cx="7829104" cy="1755833"/>
            <a:chOff x="1828799" y="7347574"/>
            <a:chExt cx="11461524" cy="2489829"/>
          </a:xfrm>
        </p:grpSpPr>
        <p:pic>
          <p:nvPicPr>
            <p:cNvPr id="27652" name="Picture 4" descr="Download Whitepages Pro Machine Learning - Machine Learning Model Icon -  Full Size PNG Image - PNGkit">
              <a:extLst>
                <a:ext uri="{FF2B5EF4-FFF2-40B4-BE49-F238E27FC236}">
                  <a16:creationId xmlns:a16="http://schemas.microsoft.com/office/drawing/2014/main" id="{C9D14D53-6A3A-67F5-477F-47CD1DD70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8191500"/>
              <a:ext cx="1071562" cy="11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4" name="Picture 6" descr="How To Open File With PICKLE Extension? - File Extension .PICKLE">
              <a:extLst>
                <a:ext uri="{FF2B5EF4-FFF2-40B4-BE49-F238E27FC236}">
                  <a16:creationId xmlns:a16="http://schemas.microsoft.com/office/drawing/2014/main" id="{6D9E297D-9C6F-FCFD-D59D-84C525EA5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5400" y="8256428"/>
              <a:ext cx="976471" cy="97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65E349-2C4C-8258-3A3F-0A7459FFE049}"/>
                </a:ext>
              </a:extLst>
            </p:cNvPr>
            <p:cNvGrpSpPr/>
            <p:nvPr/>
          </p:nvGrpSpPr>
          <p:grpSpPr>
            <a:xfrm>
              <a:off x="5929970" y="7940713"/>
              <a:ext cx="2752568" cy="1742291"/>
              <a:chOff x="5929970" y="7940713"/>
              <a:chExt cx="2752568" cy="1742291"/>
            </a:xfrm>
          </p:grpSpPr>
          <p:pic>
            <p:nvPicPr>
              <p:cNvPr id="27668" name="Picture 20" descr="Single cloud icon | Cloud icon, Watercolor kit, Clouds">
                <a:extLst>
                  <a:ext uri="{FF2B5EF4-FFF2-40B4-BE49-F238E27FC236}">
                    <a16:creationId xmlns:a16="http://schemas.microsoft.com/office/drawing/2014/main" id="{1E3773DA-ABE4-E84D-4866-EED968C22E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8622" r="1085" b="20899"/>
              <a:stretch/>
            </p:blipFill>
            <p:spPr bwMode="auto">
              <a:xfrm>
                <a:off x="5929970" y="7940713"/>
                <a:ext cx="2752568" cy="17422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66" name="Picture 18" descr="Python (programming language) - Wikipedia">
                <a:extLst>
                  <a:ext uri="{FF2B5EF4-FFF2-40B4-BE49-F238E27FC236}">
                    <a16:creationId xmlns:a16="http://schemas.microsoft.com/office/drawing/2014/main" id="{11B76B0C-5C01-3188-32A8-5055E632B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9249" y="8501756"/>
                <a:ext cx="487131" cy="533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64" name="Picture 16" descr="Flask - Flask Python Png PNG Image | Transparent PNG Free Download on  SeekPNG">
                <a:extLst>
                  <a:ext uri="{FF2B5EF4-FFF2-40B4-BE49-F238E27FC236}">
                    <a16:creationId xmlns:a16="http://schemas.microsoft.com/office/drawing/2014/main" id="{C49A946D-82F0-79D7-0C47-3F875E979C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198" b="94656" l="6250" r="95313">
                            <a14:foregroundMark x1="6250" y1="26336" x2="27083" y2="61832"/>
                            <a14:foregroundMark x1="27083" y1="61832" x2="27083" y2="68321"/>
                            <a14:foregroundMark x1="27083" y1="68321" x2="27083" y2="34733"/>
                            <a14:foregroundMark x1="27083" y1="34733" x2="29167" y2="50763"/>
                            <a14:foregroundMark x1="29167" y1="50763" x2="29167" y2="50763"/>
                            <a14:foregroundMark x1="25000" y1="24046" x2="31250" y2="24809"/>
                            <a14:foregroundMark x1="37500" y1="23282" x2="25000" y2="36641"/>
                            <a14:foregroundMark x1="25000" y1="36641" x2="22396" y2="57252"/>
                            <a14:foregroundMark x1="22396" y1="57252" x2="39063" y2="66794"/>
                            <a14:foregroundMark x1="39063" y1="66794" x2="45833" y2="81298"/>
                            <a14:foregroundMark x1="45833" y1="81298" x2="56250" y2="85878"/>
                            <a14:foregroundMark x1="33333" y1="79008" x2="9375" y2="51145"/>
                            <a14:foregroundMark x1="9375" y1="51145" x2="13542" y2="8779"/>
                            <a14:foregroundMark x1="13542" y1="8779" x2="28125" y2="19466"/>
                            <a14:foregroundMark x1="28125" y1="19466" x2="29167" y2="14122"/>
                            <a14:foregroundMark x1="53125" y1="89695" x2="85417" y2="92748"/>
                            <a14:foregroundMark x1="90625" y1="94275" x2="95833" y2="95038"/>
                            <a14:foregroundMark x1="8333" y1="63740" x2="17708" y2="72901"/>
                            <a14:foregroundMark x1="20833" y1="8779" x2="19792" y2="41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4882" y="8756484"/>
                <a:ext cx="408454" cy="557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60" name="Picture 12" descr="Docker - Free technology icons">
                <a:extLst>
                  <a:ext uri="{FF2B5EF4-FFF2-40B4-BE49-F238E27FC236}">
                    <a16:creationId xmlns:a16="http://schemas.microsoft.com/office/drawing/2014/main" id="{2F88B014-1D4A-280C-92C3-EE265993A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4895" y="8710987"/>
                <a:ext cx="626751" cy="626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A9070B1-85D2-E170-B4CD-E2EF24341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3348" y="8963098"/>
                <a:ext cx="66764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656" name="Picture 8" descr="Api - Free computer icons">
              <a:extLst>
                <a:ext uri="{FF2B5EF4-FFF2-40B4-BE49-F238E27FC236}">
                  <a16:creationId xmlns:a16="http://schemas.microsoft.com/office/drawing/2014/main" id="{19BA660D-2F31-6393-358D-A2ED53980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492" y="7857362"/>
              <a:ext cx="8890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709DB8E2-3DE0-CAAE-14EB-E06919BE1BFC}"/>
                </a:ext>
              </a:extLst>
            </p:cNvPr>
            <p:cNvSpPr txBox="1"/>
            <p:nvPr/>
          </p:nvSpPr>
          <p:spPr>
            <a:xfrm>
              <a:off x="6358955" y="7347574"/>
              <a:ext cx="2685525" cy="4552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API End Point</a:t>
              </a:r>
              <a:endParaRPr lang="en-US" sz="20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BAFAA639-523D-E8EF-E465-FB8053B7CFCF}"/>
                </a:ext>
              </a:extLst>
            </p:cNvPr>
            <p:cNvSpPr txBox="1"/>
            <p:nvPr/>
          </p:nvSpPr>
          <p:spPr>
            <a:xfrm>
              <a:off x="1909845" y="7750868"/>
              <a:ext cx="2685525" cy="455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Model</a:t>
              </a:r>
              <a:endParaRPr lang="en-US" sz="20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4EC8EC5A-6B4F-B08E-4CF1-10F23E1B1EE5}"/>
                </a:ext>
              </a:extLst>
            </p:cNvPr>
            <p:cNvSpPr txBox="1"/>
            <p:nvPr/>
          </p:nvSpPr>
          <p:spPr>
            <a:xfrm>
              <a:off x="3686573" y="7683544"/>
              <a:ext cx="2685525" cy="455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Pickle File</a:t>
              </a:r>
              <a:endParaRPr lang="en-US" sz="20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3F40CF-2F94-175B-0D9B-791E892AD378}"/>
                </a:ext>
              </a:extLst>
            </p:cNvPr>
            <p:cNvCxnSpPr>
              <a:cxnSpLocks/>
            </p:cNvCxnSpPr>
            <p:nvPr/>
          </p:nvCxnSpPr>
          <p:spPr>
            <a:xfrm>
              <a:off x="8782697" y="9150940"/>
              <a:ext cx="238094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BDC6E0-B73B-6DC7-5961-7251EC5EC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2353" y="8572500"/>
              <a:ext cx="255380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3">
              <a:extLst>
                <a:ext uri="{FF2B5EF4-FFF2-40B4-BE49-F238E27FC236}">
                  <a16:creationId xmlns:a16="http://schemas.microsoft.com/office/drawing/2014/main" id="{7DF03305-AB80-47B3-D601-418CFDF21E0A}"/>
                </a:ext>
              </a:extLst>
            </p:cNvPr>
            <p:cNvSpPr txBox="1"/>
            <p:nvPr/>
          </p:nvSpPr>
          <p:spPr>
            <a:xfrm>
              <a:off x="8858677" y="7883183"/>
              <a:ext cx="2685524" cy="4552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Prediction Req</a:t>
              </a:r>
              <a:endParaRPr lang="en-US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3">
              <a:extLst>
                <a:ext uri="{FF2B5EF4-FFF2-40B4-BE49-F238E27FC236}">
                  <a16:creationId xmlns:a16="http://schemas.microsoft.com/office/drawing/2014/main" id="{2F00B13D-5064-01A4-53B9-F05B9CC26715}"/>
                </a:ext>
              </a:extLst>
            </p:cNvPr>
            <p:cNvSpPr txBox="1"/>
            <p:nvPr/>
          </p:nvSpPr>
          <p:spPr>
            <a:xfrm>
              <a:off x="8901645" y="9108111"/>
              <a:ext cx="2685525" cy="455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40"/>
                </a:lnSpc>
                <a:spcBef>
                  <a:spcPct val="0"/>
                </a:spcBef>
              </a:pP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Prediction Resp</a:t>
              </a:r>
              <a:endParaRPr lang="en-US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37412F-1EC4-EECC-C930-49C295709096}"/>
                </a:ext>
              </a:extLst>
            </p:cNvPr>
            <p:cNvCxnSpPr>
              <a:cxnSpLocks/>
            </p:cNvCxnSpPr>
            <p:nvPr/>
          </p:nvCxnSpPr>
          <p:spPr>
            <a:xfrm>
              <a:off x="4921969" y="8799022"/>
              <a:ext cx="100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905910-11A6-CCCA-417D-FFF64D7A35BF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8801100"/>
              <a:ext cx="792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70" name="Picture 22" descr="Desktop Computer Icon Vector Art, Icons, and Graphics for Free Download">
              <a:extLst>
                <a:ext uri="{FF2B5EF4-FFF2-40B4-BE49-F238E27FC236}">
                  <a16:creationId xmlns:a16="http://schemas.microsoft.com/office/drawing/2014/main" id="{3D1C33C7-C0C9-9EB3-11A5-50956F0BC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3633" y="7940713"/>
              <a:ext cx="1896690" cy="189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85B88E-5DEF-2F58-A457-BE7D4A3874A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42"/>
          <a:stretch/>
        </p:blipFill>
        <p:spPr>
          <a:xfrm>
            <a:off x="9144000" y="2146461"/>
            <a:ext cx="8591104" cy="4371287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3B5FD3-65AA-77A1-ED55-8F8481D5C7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62" b="-201"/>
          <a:stretch/>
        </p:blipFill>
        <p:spPr>
          <a:xfrm>
            <a:off x="9233781" y="7567178"/>
            <a:ext cx="8591104" cy="1957098"/>
          </a:xfrm>
          <a:prstGeom prst="rect">
            <a:avLst/>
          </a:prstGeom>
        </p:spPr>
      </p:pic>
      <p:sp>
        <p:nvSpPr>
          <p:cNvPr id="43" name="TextBox 3">
            <a:extLst>
              <a:ext uri="{FF2B5EF4-FFF2-40B4-BE49-F238E27FC236}">
                <a16:creationId xmlns:a16="http://schemas.microsoft.com/office/drawing/2014/main" id="{9DBC3978-811D-6972-64F7-D828AB077633}"/>
              </a:ext>
            </a:extLst>
          </p:cNvPr>
          <p:cNvSpPr txBox="1"/>
          <p:nvPr/>
        </p:nvSpPr>
        <p:spPr>
          <a:xfrm>
            <a:off x="9144000" y="1657619"/>
            <a:ext cx="10296848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 Request :</a:t>
            </a: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25811220-6D26-43FF-4C93-575F64D8463E}"/>
              </a:ext>
            </a:extLst>
          </p:cNvPr>
          <p:cNvSpPr txBox="1"/>
          <p:nvPr/>
        </p:nvSpPr>
        <p:spPr>
          <a:xfrm>
            <a:off x="9252831" y="6961613"/>
            <a:ext cx="10296848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Successful Response :</a:t>
            </a:r>
          </a:p>
        </p:txBody>
      </p:sp>
    </p:spTree>
    <p:extLst>
      <p:ext uri="{BB962C8B-B14F-4D97-AF65-F5344CB8AC3E}">
        <p14:creationId xmlns:p14="http://schemas.microsoft.com/office/powerpoint/2010/main" val="3402618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985826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86790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04360" y="1686739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01. Univariate Analysis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 Exploratory Data Analysis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E4E688-FAFB-9B82-94E7-CA14D33BB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88" b="1"/>
          <a:stretch/>
        </p:blipFill>
        <p:spPr>
          <a:xfrm>
            <a:off x="675952" y="6054358"/>
            <a:ext cx="4687204" cy="4003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7A859F-9235-6F9D-7EE4-F3B52D01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417" y="6024359"/>
            <a:ext cx="6082823" cy="3750673"/>
          </a:xfrm>
          <a:prstGeom prst="rect">
            <a:avLst/>
          </a:prstGeom>
        </p:spPr>
      </p:pic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96BD93A-02F1-314F-8212-8E6A492AF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604" y="2060610"/>
            <a:ext cx="8315416" cy="351591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DD4760-B13B-3DB1-CDD0-9FAB0645E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0" y="2247900"/>
            <a:ext cx="1928612" cy="31225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8DACA8C-3F2D-CA77-12E5-009D1756A9FE}"/>
              </a:ext>
            </a:extLst>
          </p:cNvPr>
          <p:cNvGrpSpPr/>
          <p:nvPr/>
        </p:nvGrpSpPr>
        <p:grpSpPr>
          <a:xfrm>
            <a:off x="3059786" y="2466820"/>
            <a:ext cx="4956434" cy="3250628"/>
            <a:chOff x="443486" y="2091915"/>
            <a:chExt cx="3578066" cy="22899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6D9917-6EAD-6097-4E50-C3C89F0BD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486" y="2091915"/>
              <a:ext cx="3578066" cy="228996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8842F8-30E2-B7CF-2F54-304770ED0304}"/>
                </a:ext>
              </a:extLst>
            </p:cNvPr>
            <p:cNvSpPr txBox="1"/>
            <p:nvPr/>
          </p:nvSpPr>
          <p:spPr>
            <a:xfrm>
              <a:off x="1140735" y="2993624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63%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84081E-A262-F53E-4448-8D6FCC7F1243}"/>
                </a:ext>
              </a:extLst>
            </p:cNvPr>
            <p:cNvSpPr txBox="1"/>
            <p:nvPr/>
          </p:nvSpPr>
          <p:spPr>
            <a:xfrm>
              <a:off x="2801495" y="3399521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37%</a:t>
              </a:r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7DED9965-0A70-F19F-1127-6E5B2ABB1201}"/>
              </a:ext>
            </a:extLst>
          </p:cNvPr>
          <p:cNvSpPr txBox="1"/>
          <p:nvPr/>
        </p:nvSpPr>
        <p:spPr>
          <a:xfrm>
            <a:off x="904360" y="5661630"/>
            <a:ext cx="10296848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cancellations are 37% and deviates by 48%.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Lots of variations !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A9ECA9C1-8B42-13EC-DB08-232C400198D3}"/>
              </a:ext>
            </a:extLst>
          </p:cNvPr>
          <p:cNvSpPr txBox="1"/>
          <p:nvPr/>
        </p:nvSpPr>
        <p:spPr>
          <a:xfrm>
            <a:off x="9542604" y="1728181"/>
            <a:ext cx="10296848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~40%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 home country was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Portugal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870B500B-BA7F-EE25-D094-B5FC00BC92C2}"/>
              </a:ext>
            </a:extLst>
          </p:cNvPr>
          <p:cNvSpPr/>
          <p:nvPr/>
        </p:nvSpPr>
        <p:spPr>
          <a:xfrm rot="13976997">
            <a:off x="11147516" y="2735122"/>
            <a:ext cx="1683798" cy="251193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55AD6E45-932D-A84D-DC4B-65198F2DD85A}"/>
              </a:ext>
            </a:extLst>
          </p:cNvPr>
          <p:cNvSpPr txBox="1"/>
          <p:nvPr/>
        </p:nvSpPr>
        <p:spPr>
          <a:xfrm>
            <a:off x="4596254" y="8891022"/>
            <a:ext cx="4368820" cy="783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~75%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 belongs to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Transient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type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7EF3B9E-1E5A-F3AD-0CDB-642E2E843E64}"/>
              </a:ext>
            </a:extLst>
          </p:cNvPr>
          <p:cNvSpPr txBox="1"/>
          <p:nvPr/>
        </p:nvSpPr>
        <p:spPr>
          <a:xfrm>
            <a:off x="12420600" y="8912344"/>
            <a:ext cx="8915596" cy="783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~47%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booking were done from 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Online Travel Agents</a:t>
            </a:r>
          </a:p>
        </p:txBody>
      </p:sp>
    </p:spTree>
    <p:extLst>
      <p:ext uri="{BB962C8B-B14F-4D97-AF65-F5344CB8AC3E}">
        <p14:creationId xmlns:p14="http://schemas.microsoft.com/office/powerpoint/2010/main" val="221636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889369" y="1851022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Bi-Variate Analysis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Exploratory Data Analysis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348860E-0314-EAE6-99B1-92012751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2" y="2498119"/>
            <a:ext cx="5950933" cy="4165653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75B77E4-178F-8300-308E-52C261B4AD69}"/>
              </a:ext>
            </a:extLst>
          </p:cNvPr>
          <p:cNvSpPr txBox="1"/>
          <p:nvPr/>
        </p:nvSpPr>
        <p:spPr>
          <a:xfrm>
            <a:off x="714052" y="6733040"/>
            <a:ext cx="9525000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Longer lead time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 in more </a:t>
            </a: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cancellations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!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58DF2C9-8AA4-887D-5FD1-953A49B6B4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1"/>
          <a:stretch/>
        </p:blipFill>
        <p:spPr>
          <a:xfrm>
            <a:off x="7098141" y="2019809"/>
            <a:ext cx="8043451" cy="3319928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1D85374E-8ABE-E2EF-AFE5-A545899BFBC7}"/>
              </a:ext>
            </a:extLst>
          </p:cNvPr>
          <p:cNvSpPr txBox="1"/>
          <p:nvPr/>
        </p:nvSpPr>
        <p:spPr>
          <a:xfrm>
            <a:off x="7745860" y="1734042"/>
            <a:ext cx="933938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i="0" u="none" strike="noStrike" dirty="0">
                <a:effectLst/>
                <a:latin typeface="-apple-system"/>
              </a:rPr>
              <a:t>Why does Non Refund Deposit Type Are More Likely to Cancelled ?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DF1B243-0388-FEAE-4B83-CB4335EF0ED1}"/>
              </a:ext>
            </a:extLst>
          </p:cNvPr>
          <p:cNvSpPr txBox="1"/>
          <p:nvPr/>
        </p:nvSpPr>
        <p:spPr>
          <a:xfrm>
            <a:off x="15154436" y="2365711"/>
            <a:ext cx="9525000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Longer lead time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8BC312-54E2-5C24-DB54-D34025A483AB}"/>
              </a:ext>
            </a:extLst>
          </p:cNvPr>
          <p:cNvGrpSpPr/>
          <p:nvPr/>
        </p:nvGrpSpPr>
        <p:grpSpPr>
          <a:xfrm>
            <a:off x="13822148" y="3104572"/>
            <a:ext cx="3581400" cy="2173629"/>
            <a:chOff x="9144000" y="5717547"/>
            <a:chExt cx="3581400" cy="2173629"/>
          </a:xfrm>
        </p:grpSpPr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FE014831-AFC4-9707-8429-AF67C9B90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01" r="9090"/>
            <a:stretch/>
          </p:blipFill>
          <p:spPr>
            <a:xfrm>
              <a:off x="9144000" y="5717547"/>
              <a:ext cx="3581400" cy="217362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17CCAC-73C5-E654-90C3-BE3E73E9EA5D}"/>
                </a:ext>
              </a:extLst>
            </p:cNvPr>
            <p:cNvSpPr/>
            <p:nvPr/>
          </p:nvSpPr>
          <p:spPr>
            <a:xfrm>
              <a:off x="9144000" y="6910205"/>
              <a:ext cx="3581400" cy="3658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</p:grpSp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9641259D-0C42-C382-F3F3-A97DC5275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173" y="5346151"/>
            <a:ext cx="10975337" cy="3030373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3B3C8849-89F6-FC46-576C-E664145BE789}"/>
              </a:ext>
            </a:extLst>
          </p:cNvPr>
          <p:cNvSpPr txBox="1"/>
          <p:nvPr/>
        </p:nvSpPr>
        <p:spPr>
          <a:xfrm>
            <a:off x="9045252" y="8444474"/>
            <a:ext cx="86106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Customers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who comes in </a:t>
            </a: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Groups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are </a:t>
            </a: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less likely to Cancel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086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27329" y="1873836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02. Bi-Variate Analysis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Exploratory Data Analysis</a:t>
              </a:r>
            </a:p>
          </p:txBody>
        </p:sp>
      </p:grp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BB408D8-EAED-92A7-9536-89074DD28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2"/>
          <a:stretch/>
        </p:blipFill>
        <p:spPr>
          <a:xfrm>
            <a:off x="927329" y="5706027"/>
            <a:ext cx="7397521" cy="3364441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6590061-FF00-E71A-B9BD-800D243D1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52"/>
          <a:stretch/>
        </p:blipFill>
        <p:spPr>
          <a:xfrm>
            <a:off x="738067" y="2637652"/>
            <a:ext cx="7772400" cy="3121061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DED5C82-7487-A1AB-3402-C1351599D45C}"/>
              </a:ext>
            </a:extLst>
          </p:cNvPr>
          <p:cNvSpPr txBox="1"/>
          <p:nvPr/>
        </p:nvSpPr>
        <p:spPr>
          <a:xfrm>
            <a:off x="7206095" y="3754015"/>
            <a:ext cx="357620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ooking that has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special request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are more likely to cancelled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9BA43F0-4B9A-9112-92EF-5AD907AA7912}"/>
              </a:ext>
            </a:extLst>
          </p:cNvPr>
          <p:cNvSpPr txBox="1"/>
          <p:nvPr/>
        </p:nvSpPr>
        <p:spPr>
          <a:xfrm>
            <a:off x="7206095" y="6822390"/>
            <a:ext cx="357620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Bookings required a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parking space 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high likely to be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confirmed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E0FCF9-72CC-6888-C730-FBD1A3EBB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350" y="2637652"/>
            <a:ext cx="5621722" cy="1623665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E57618FA-C182-2C8A-3367-F9B9731D7A42}"/>
              </a:ext>
            </a:extLst>
          </p:cNvPr>
          <p:cNvSpPr txBox="1"/>
          <p:nvPr/>
        </p:nvSpPr>
        <p:spPr>
          <a:xfrm>
            <a:off x="10972800" y="4633814"/>
            <a:ext cx="70866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ooking that's been </a:t>
            </a:r>
            <a:r>
              <a:rPr lang="en-GB" sz="2400" b="1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previously cancelled 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more likely to be </a:t>
            </a:r>
            <a:r>
              <a:rPr lang="en-GB" sz="2400" b="1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cancelled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again !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F34BDF11-8DF0-1A57-3821-E3D6D552C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5895233"/>
            <a:ext cx="5181600" cy="1710099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C7B81311-8E46-38CA-6D88-0D34FEDC0F4B}"/>
              </a:ext>
            </a:extLst>
          </p:cNvPr>
          <p:cNvSpPr txBox="1"/>
          <p:nvPr/>
        </p:nvSpPr>
        <p:spPr>
          <a:xfrm>
            <a:off x="10972800" y="7747439"/>
            <a:ext cx="7086600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Who made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booking Changes 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their booking have a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lower cancellation rate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9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927329" y="1873836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03. Multi-Variate Analysis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Exploratory Data Analysis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147583D-E222-FE8E-914B-32BDF2CF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9" y="2691464"/>
            <a:ext cx="7317686" cy="5503218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D8AE430-5A01-4A26-C0B3-E30A98757752}"/>
              </a:ext>
            </a:extLst>
          </p:cNvPr>
          <p:cNvSpPr txBox="1"/>
          <p:nvPr/>
        </p:nvSpPr>
        <p:spPr>
          <a:xfrm>
            <a:off x="9144000" y="3086100"/>
            <a:ext cx="8534400" cy="2143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Seasonality Trends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greater number of bookings were made in moth of august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umber of cancellation generally goes up as the number of booking goes up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743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7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8" name="AutoShape 18"/>
          <p:cNvSpPr/>
          <p:nvPr/>
        </p:nvSpPr>
        <p:spPr>
          <a:xfrm rot="-10800000">
            <a:off x="0" y="9239250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CC0DE30-7005-3E8B-8237-AF1AE2D7CE77}"/>
              </a:ext>
            </a:extLst>
          </p:cNvPr>
          <p:cNvSpPr txBox="1"/>
          <p:nvPr/>
        </p:nvSpPr>
        <p:spPr>
          <a:xfrm>
            <a:off x="889369" y="1684044"/>
            <a:ext cx="62787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Gothic A1 Black Bold"/>
              </a:rPr>
              <a:t>04. Customer Loyalty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82A039-6FCB-9930-78CB-47A6095F26F6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B9E0A66-54CB-D7CF-7085-B2911EFAB249}"/>
                </a:ext>
              </a:extLst>
            </p:cNvPr>
            <p:cNvSpPr/>
            <p:nvPr/>
          </p:nvSpPr>
          <p:spPr>
            <a:xfrm>
              <a:off x="961992" y="806991"/>
              <a:ext cx="10706400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6EB1A248-7679-DB72-CDFA-72D4C917F12C}"/>
                </a:ext>
              </a:extLst>
            </p:cNvPr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Exploratory Data Analysis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8332AB-CC13-B1C4-F195-22CDE107B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1"/>
          <a:stretch/>
        </p:blipFill>
        <p:spPr>
          <a:xfrm>
            <a:off x="889229" y="2705899"/>
            <a:ext cx="3797071" cy="327501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12EC1703-71E5-923E-D890-691563F6F154}"/>
              </a:ext>
            </a:extLst>
          </p:cNvPr>
          <p:cNvSpPr txBox="1"/>
          <p:nvPr/>
        </p:nvSpPr>
        <p:spPr>
          <a:xfrm>
            <a:off x="1091045" y="2263216"/>
            <a:ext cx="357620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~3% of Repeated Guests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0625CC8-2F1A-EE0E-960F-A849A81E3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0" b="8014"/>
          <a:stretch/>
        </p:blipFill>
        <p:spPr>
          <a:xfrm>
            <a:off x="457200" y="5980917"/>
            <a:ext cx="8458200" cy="3168295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CADCFBEA-3F1E-54B8-32EC-E5913E4704CE}"/>
              </a:ext>
            </a:extLst>
          </p:cNvPr>
          <p:cNvSpPr txBox="1"/>
          <p:nvPr/>
        </p:nvSpPr>
        <p:spPr>
          <a:xfrm>
            <a:off x="675952" y="5796251"/>
            <a:ext cx="969032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Non Repeated </a:t>
            </a:r>
            <a:r>
              <a:rPr lang="en-GB" sz="24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Guest are more than </a:t>
            </a:r>
            <a:r>
              <a:rPr lang="en-GB" sz="2400" b="1" i="0" u="none" strike="noStrike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2X more likely to cancel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B9A973E-DCF0-9A79-7683-6545CB702C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74" r="20522"/>
          <a:stretch/>
        </p:blipFill>
        <p:spPr>
          <a:xfrm>
            <a:off x="11380395" y="2049021"/>
            <a:ext cx="6313482" cy="317492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31CAA4B-E546-C199-7FF9-94092EEAB26E}"/>
              </a:ext>
            </a:extLst>
          </p:cNvPr>
          <p:cNvSpPr txBox="1"/>
          <p:nvPr/>
        </p:nvSpPr>
        <p:spPr>
          <a:xfrm>
            <a:off x="11559552" y="1622542"/>
            <a:ext cx="672844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Repeated guests 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come in </a:t>
            </a: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Groups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40E36-1663-5DFE-E244-0B834011C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28" y="5389292"/>
            <a:ext cx="5267648" cy="409942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46C36F24-977D-7DA8-6306-7146F9B099E4}"/>
              </a:ext>
            </a:extLst>
          </p:cNvPr>
          <p:cNvSpPr txBox="1"/>
          <p:nvPr/>
        </p:nvSpPr>
        <p:spPr>
          <a:xfrm>
            <a:off x="14537136" y="6430721"/>
            <a:ext cx="344069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Repeated guests 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have </a:t>
            </a: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less Lead Time</a:t>
            </a:r>
            <a:endParaRPr lang="en-LK" sz="24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5BB4BB67-39B9-F077-4101-BBA721C12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00" y="2473946"/>
            <a:ext cx="5604434" cy="2335181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AFEE4EC9-E1D2-1262-C964-0673F72DD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486" t="10174" b="60125"/>
          <a:stretch/>
        </p:blipFill>
        <p:spPr>
          <a:xfrm>
            <a:off x="16268783" y="1282317"/>
            <a:ext cx="1709045" cy="1049782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1C7DF4AB-937B-362F-BCA6-9FFB1BC92378}"/>
              </a:ext>
            </a:extLst>
          </p:cNvPr>
          <p:cNvSpPr txBox="1"/>
          <p:nvPr/>
        </p:nvSpPr>
        <p:spPr>
          <a:xfrm>
            <a:off x="5901926" y="1988936"/>
            <a:ext cx="672844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Repeated guests 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dissatisfied</a:t>
            </a:r>
            <a:endParaRPr lang="en-LK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256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59180" y="205740"/>
            <a:ext cx="14181321" cy="11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000" dirty="0">
                <a:solidFill>
                  <a:srgbClr val="000000"/>
                </a:solidFill>
                <a:latin typeface="Gothic A1 Black"/>
              </a:rPr>
              <a:t>06. 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A7C98-ED4F-5C2A-12E1-B7E6059B8E1E}"/>
              </a:ext>
            </a:extLst>
          </p:cNvPr>
          <p:cNvSpPr txBox="1"/>
          <p:nvPr/>
        </p:nvSpPr>
        <p:spPr>
          <a:xfrm>
            <a:off x="1059180" y="1345422"/>
            <a:ext cx="17205960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[1]Condor Ferries, “65+ Hotel Industry Statistics &amp; Trends (2020),”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Condor Ferries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2020. https://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www.condorferries.co.uk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/hotel-industry-statistics (accessed Mar. 11, 2023).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[2]“Hotel cancelation rate at 40% as online travel agencies push free change policy,” </a:t>
            </a:r>
            <a:r>
              <a:rPr lang="en-GB" sz="2400" b="0" i="1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www.phocuswire.com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https://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www.phocuswire.com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/Hotel-distribution-market-share-distribution-analysis#:~:text=The%20average%20cancelation%20rate%20in (accessed Mar. 10, 2023).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[3]T. J. McCue, “Stop Losing Money When You Have To Cancel Hotel Reservations,”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Forbes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https://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www.forbes.com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/sites/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tjmccue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/2014/03/31/stop-losing-money-when-you-have-to-cancel-hotel-reservations/?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=78ee51037ce3 (accessed Mar. 10, 2023).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[4]N. Antonio, A. de Almeida, and L. Nunes, “Predicting hotel booking cancellations to decrease uncertainty and increase revenue,”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Tourism &amp; Management Studies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vol. 13, no. 2, pp. 25–39, Apr. 2017,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https://doi.org/10.18089/tms.2017.13203.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[5]N. Antonio, A. de Almeida, and L. Nunes, “An Automated Machine Learning Based Decision Support System to Predict Hotel Booking Cancellations,”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Science Journal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vol. 18, 2019,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https://doi.org/10.5334/dsj-2019-032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[6]Md. S. Satu, K.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Ahammed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M. Z. Abedin, “Performance Analysis of Machine Learning Techniques to Predict Hotel booking Cancellations in Hospitality Industry,”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2020 23rd International Conference on Computer and Information Technology (ICCIT)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Dec. 2020,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https://doi.org/10.1109/iccit51783.2020.9392648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[7]M. Adil, M. F. Ansari, A.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Alahmadi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J.-Z. Wu, and R. K.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Chakrabortty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“Solving the Problem of Class Imbalance in the Prediction of Hotel Cancelations: A Hybridized Machine Learning Approach,” </a:t>
            </a:r>
            <a:r>
              <a:rPr lang="en-GB" sz="2400" b="0" i="1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vol. 9, no. 10, p. 1713, Sep. 2021,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https://doi.org/10.3390/pr9101713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l"/>
            <a:endParaRPr lang="en-GB" sz="24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‌</a:t>
            </a:r>
            <a:endParaRPr lang="en-L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AutoShape 10">
            <a:extLst>
              <a:ext uri="{FF2B5EF4-FFF2-40B4-BE49-F238E27FC236}">
                <a16:creationId xmlns:a16="http://schemas.microsoft.com/office/drawing/2014/main" id="{F89A2207-D450-6E85-9F29-D39D63DD32C1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</p:spTree>
    <p:extLst>
      <p:ext uri="{BB962C8B-B14F-4D97-AF65-F5344CB8AC3E}">
        <p14:creationId xmlns:p14="http://schemas.microsoft.com/office/powerpoint/2010/main" val="1682103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0200" y="495300"/>
            <a:ext cx="1418132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000000"/>
                </a:solidFill>
                <a:latin typeface="Gothic A1 Black"/>
              </a:rPr>
              <a:t>06. Conclusion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0DDB1F-BAB1-072E-52B8-6A08E68E1AC0}"/>
              </a:ext>
            </a:extLst>
          </p:cNvPr>
          <p:cNvSpPr txBox="1"/>
          <p:nvPr/>
        </p:nvSpPr>
        <p:spPr>
          <a:xfrm>
            <a:off x="3124200" y="2628900"/>
            <a:ext cx="13335000" cy="315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GB" sz="280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 cancelation models = less risk + more sales.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GB" sz="280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Models help managers prepare for cancellations = better decisions.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GB" sz="280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Machine learning improves accuracy = benefits for hotels and customers</a:t>
            </a:r>
            <a:r>
              <a:rPr lang="en-GB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LK" dirty="0"/>
          </a:p>
        </p:txBody>
      </p:sp>
      <p:sp>
        <p:nvSpPr>
          <p:cNvPr id="27" name="AutoShape 10">
            <a:extLst>
              <a:ext uri="{FF2B5EF4-FFF2-40B4-BE49-F238E27FC236}">
                <a16:creationId xmlns:a16="http://schemas.microsoft.com/office/drawing/2014/main" id="{D202E2E5-FCAF-0401-4E79-670C7ADEAD29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rgbClr val="004AAD"/>
          </a:solid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-419100" y="4527947"/>
            <a:ext cx="19126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THANK YOU !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53EAF87F-D726-DC17-B360-2BB9983EA9E1}"/>
              </a:ext>
            </a:extLst>
          </p:cNvPr>
          <p:cNvSpPr txBox="1"/>
          <p:nvPr/>
        </p:nvSpPr>
        <p:spPr>
          <a:xfrm>
            <a:off x="-419100" y="5736193"/>
            <a:ext cx="19126200" cy="1070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You Have Any Questions?</a:t>
            </a:r>
          </a:p>
        </p:txBody>
      </p:sp>
      <p:pic>
        <p:nvPicPr>
          <p:cNvPr id="6" name="Graphic 5" descr="Handshake with solid fill">
            <a:extLst>
              <a:ext uri="{FF2B5EF4-FFF2-40B4-BE49-F238E27FC236}">
                <a16:creationId xmlns:a16="http://schemas.microsoft.com/office/drawing/2014/main" id="{9C1F23B4-AC44-3197-1FDA-E533B0440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800" y="34666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6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46759" y="2533326"/>
            <a:ext cx="1295181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3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 industry is one of the faster growing businesses of tourism sector.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1BC572E1-9A6A-7B9F-5D8D-0F79E34204F3}"/>
              </a:ext>
            </a:extLst>
          </p:cNvPr>
          <p:cNvSpPr/>
          <p:nvPr/>
        </p:nvSpPr>
        <p:spPr>
          <a:xfrm>
            <a:off x="-25400" y="-419100"/>
            <a:ext cx="647700" cy="11430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75C317E-B524-33DC-EE87-74E9A31C8596}"/>
              </a:ext>
            </a:extLst>
          </p:cNvPr>
          <p:cNvGrpSpPr/>
          <p:nvPr/>
        </p:nvGrpSpPr>
        <p:grpSpPr>
          <a:xfrm>
            <a:off x="14265745" y="437827"/>
            <a:ext cx="12573000" cy="3599634"/>
            <a:chOff x="13868400" y="1765370"/>
            <a:chExt cx="12573000" cy="3599634"/>
          </a:xfrm>
        </p:grpSpPr>
        <p:pic>
          <p:nvPicPr>
            <p:cNvPr id="16387" name="Picture 3" descr="Dynamic Pricing — The Future of Hotel Revenue Management | by Amri Oussama  | Medium">
              <a:extLst>
                <a:ext uri="{FF2B5EF4-FFF2-40B4-BE49-F238E27FC236}">
                  <a16:creationId xmlns:a16="http://schemas.microsoft.com/office/drawing/2014/main" id="{A15FA276-1FD4-7F23-BDB2-7F4F37F78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7"/>
            <a:stretch/>
          </p:blipFill>
          <p:spPr bwMode="auto">
            <a:xfrm>
              <a:off x="13982700" y="1765370"/>
              <a:ext cx="3584574" cy="2339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Dollar with solid fill">
              <a:extLst>
                <a:ext uri="{FF2B5EF4-FFF2-40B4-BE49-F238E27FC236}">
                  <a16:creationId xmlns:a16="http://schemas.microsoft.com/office/drawing/2014/main" id="{4B1FF545-59D3-DCDF-7535-17FC83844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675818" y="2781300"/>
              <a:ext cx="914400" cy="914400"/>
            </a:xfrm>
            <a:prstGeom prst="rect">
              <a:avLst/>
            </a:prstGeom>
          </p:spPr>
        </p:pic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C4BF2ADB-66E1-BDB4-B9F9-9616442465CA}"/>
                </a:ext>
              </a:extLst>
            </p:cNvPr>
            <p:cNvSpPr txBox="1"/>
            <p:nvPr/>
          </p:nvSpPr>
          <p:spPr>
            <a:xfrm>
              <a:off x="13868400" y="3766354"/>
              <a:ext cx="12573000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</a:t>
              </a:r>
              <a:r>
                <a:rPr lang="en-GB" sz="5400" b="1" dirty="0">
                  <a:solidFill>
                    <a:srgbClr val="004AAD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2019</a:t>
              </a: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worth over </a:t>
              </a: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C176375B-7926-100B-A66E-284D72BB1384}"/>
                </a:ext>
              </a:extLst>
            </p:cNvPr>
            <p:cNvSpPr txBox="1"/>
            <p:nvPr/>
          </p:nvSpPr>
          <p:spPr>
            <a:xfrm>
              <a:off x="15314860" y="4626340"/>
              <a:ext cx="3360737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4800" b="1" dirty="0">
                  <a:solidFill>
                    <a:srgbClr val="C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$570B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1C806D-14D2-AB86-AE9B-4DA878ECA2E2}"/>
              </a:ext>
            </a:extLst>
          </p:cNvPr>
          <p:cNvGrpSpPr/>
          <p:nvPr/>
        </p:nvGrpSpPr>
        <p:grpSpPr>
          <a:xfrm>
            <a:off x="1296089" y="3824780"/>
            <a:ext cx="4719737" cy="3747600"/>
            <a:chOff x="522387" y="3308306"/>
            <a:chExt cx="4719737" cy="374623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61521D-F85C-6558-8094-8F06DCD5BEC2}"/>
                </a:ext>
              </a:extLst>
            </p:cNvPr>
            <p:cNvGrpSpPr/>
            <p:nvPr/>
          </p:nvGrpSpPr>
          <p:grpSpPr>
            <a:xfrm>
              <a:off x="522387" y="3308306"/>
              <a:ext cx="4719737" cy="2577854"/>
              <a:chOff x="12344400" y="5672532"/>
              <a:chExt cx="4719737" cy="2577854"/>
            </a:xfrm>
          </p:grpSpPr>
          <p:pic>
            <p:nvPicPr>
              <p:cNvPr id="23" name="Picture 2" descr="Booking Cancel icon PNG and SVG Vector Free Download">
                <a:extLst>
                  <a:ext uri="{FF2B5EF4-FFF2-40B4-BE49-F238E27FC236}">
                    <a16:creationId xmlns:a16="http://schemas.microsoft.com/office/drawing/2014/main" id="{F3DAB495-E3B9-D540-02BE-7F63D56F49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66379" y="5672532"/>
                <a:ext cx="868263" cy="856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Graphic 24" descr="Man with solid fill">
                <a:extLst>
                  <a:ext uri="{FF2B5EF4-FFF2-40B4-BE49-F238E27FC236}">
                    <a16:creationId xmlns:a16="http://schemas.microsoft.com/office/drawing/2014/main" id="{4302CE71-5711-F07B-AD33-11CE43898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5255379" y="6414327"/>
                <a:ext cx="1808758" cy="1808758"/>
              </a:xfrm>
              <a:prstGeom prst="rect">
                <a:avLst/>
              </a:prstGeom>
            </p:spPr>
          </p:pic>
          <p:pic>
            <p:nvPicPr>
              <p:cNvPr id="26" name="Graphic 25" descr="Man with solid fill">
                <a:extLst>
                  <a:ext uri="{FF2B5EF4-FFF2-40B4-BE49-F238E27FC236}">
                    <a16:creationId xmlns:a16="http://schemas.microsoft.com/office/drawing/2014/main" id="{1B0C0B71-0EC7-2B0E-ED66-A60157741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325600" y="6414327"/>
                <a:ext cx="1808758" cy="1808758"/>
              </a:xfrm>
              <a:prstGeom prst="rect">
                <a:avLst/>
              </a:prstGeom>
            </p:spPr>
          </p:pic>
          <p:pic>
            <p:nvPicPr>
              <p:cNvPr id="27" name="Graphic 26" descr="Man with solid fill">
                <a:extLst>
                  <a:ext uri="{FF2B5EF4-FFF2-40B4-BE49-F238E27FC236}">
                    <a16:creationId xmlns:a16="http://schemas.microsoft.com/office/drawing/2014/main" id="{F38B08FB-FA16-0F1A-9CAA-890200B21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335000" y="6441628"/>
                <a:ext cx="1808758" cy="1808758"/>
              </a:xfrm>
              <a:prstGeom prst="rect">
                <a:avLst/>
              </a:prstGeom>
            </p:spPr>
          </p:pic>
          <p:pic>
            <p:nvPicPr>
              <p:cNvPr id="28" name="Graphic 27" descr="Man with solid fill">
                <a:extLst>
                  <a:ext uri="{FF2B5EF4-FFF2-40B4-BE49-F238E27FC236}">
                    <a16:creationId xmlns:a16="http://schemas.microsoft.com/office/drawing/2014/main" id="{334CC819-E397-F514-AED9-FA8C4A290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2344400" y="6430069"/>
                <a:ext cx="1808758" cy="1808758"/>
              </a:xfrm>
              <a:prstGeom prst="rect">
                <a:avLst/>
              </a:prstGeom>
            </p:spPr>
          </p:pic>
        </p:grp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98014788-9D25-0222-CA67-9764D927EAA2}"/>
                </a:ext>
              </a:extLst>
            </p:cNvPr>
            <p:cNvSpPr txBox="1"/>
            <p:nvPr/>
          </p:nvSpPr>
          <p:spPr>
            <a:xfrm>
              <a:off x="1083269" y="5812593"/>
              <a:ext cx="4066680" cy="1169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4800" b="1" dirty="0">
                  <a:solidFill>
                    <a:srgbClr val="004AAD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out of </a:t>
              </a:r>
              <a:r>
                <a:rPr lang="en-GB" sz="4800" b="1" dirty="0">
                  <a:solidFill>
                    <a:srgbClr val="004AAD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guests are</a:t>
              </a:r>
            </a:p>
            <a:p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A8E97E33-ED6D-DE4D-2886-C6A46341C580}"/>
                </a:ext>
              </a:extLst>
            </p:cNvPr>
            <p:cNvSpPr txBox="1"/>
            <p:nvPr/>
          </p:nvSpPr>
          <p:spPr>
            <a:xfrm>
              <a:off x="1881387" y="6500544"/>
              <a:ext cx="3360737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Cancelling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60B4BF-E5A5-6395-F197-8D2544CB7AA2}"/>
              </a:ext>
            </a:extLst>
          </p:cNvPr>
          <p:cNvGrpSpPr/>
          <p:nvPr/>
        </p:nvGrpSpPr>
        <p:grpSpPr>
          <a:xfrm>
            <a:off x="5835673" y="4037461"/>
            <a:ext cx="11987460" cy="5085495"/>
            <a:chOff x="1347539" y="2781300"/>
            <a:chExt cx="11987460" cy="5085495"/>
          </a:xfrm>
        </p:grpSpPr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4F7EBB83-CE28-E325-8FFE-5948DFD867D1}"/>
                </a:ext>
              </a:extLst>
            </p:cNvPr>
            <p:cNvSpPr txBox="1"/>
            <p:nvPr/>
          </p:nvSpPr>
          <p:spPr>
            <a:xfrm>
              <a:off x="1347539" y="2781300"/>
              <a:ext cx="11987460" cy="5085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Rising rate of cancellation have a negative impact on the hotel industry. </a:t>
              </a:r>
            </a:p>
            <a:p>
              <a:pPr lvl="2">
                <a:lnSpc>
                  <a:spcPct val="150000"/>
                </a:lnSpc>
              </a:pP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Loss of income in shape of unsold room </a:t>
              </a:r>
            </a:p>
            <a:p>
              <a:pPr lvl="2">
                <a:lnSpc>
                  <a:spcPct val="150000"/>
                </a:lnSpc>
              </a:pP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Lower RevPAR </a:t>
              </a:r>
            </a:p>
            <a:p>
              <a:pPr lvl="2">
                <a:lnSpc>
                  <a:spcPct val="150000"/>
                </a:lnSpc>
              </a:pPr>
              <a:r>
                <a:rPr lang="en-GB" sz="28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Operational problems </a:t>
              </a: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34" name="Graphic 33" descr="Badge Cross with solid fill">
              <a:extLst>
                <a:ext uri="{FF2B5EF4-FFF2-40B4-BE49-F238E27FC236}">
                  <a16:creationId xmlns:a16="http://schemas.microsoft.com/office/drawing/2014/main" id="{E48DACD4-F7C4-3C03-D4DD-80E8336F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76400" y="4143220"/>
              <a:ext cx="457200" cy="457200"/>
            </a:xfrm>
            <a:prstGeom prst="rect">
              <a:avLst/>
            </a:prstGeom>
          </p:spPr>
        </p:pic>
        <p:pic>
          <p:nvPicPr>
            <p:cNvPr id="35" name="Graphic 34" descr="Badge Cross with solid fill">
              <a:extLst>
                <a:ext uri="{FF2B5EF4-FFF2-40B4-BE49-F238E27FC236}">
                  <a16:creationId xmlns:a16="http://schemas.microsoft.com/office/drawing/2014/main" id="{939E7A25-3E14-4AE0-AEDE-0DED7D93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85577" y="4838700"/>
              <a:ext cx="457200" cy="457200"/>
            </a:xfrm>
            <a:prstGeom prst="rect">
              <a:avLst/>
            </a:prstGeom>
          </p:spPr>
        </p:pic>
        <p:pic>
          <p:nvPicPr>
            <p:cNvPr id="36" name="Graphic 35" descr="Badge Cross with solid fill">
              <a:extLst>
                <a:ext uri="{FF2B5EF4-FFF2-40B4-BE49-F238E27FC236}">
                  <a16:creationId xmlns:a16="http://schemas.microsoft.com/office/drawing/2014/main" id="{3BF33787-41E3-D2AE-8551-0055574AE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60177" y="5513258"/>
              <a:ext cx="457200" cy="4572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3824A3-1203-31A6-388B-7F6FF22E8D6D}"/>
              </a:ext>
            </a:extLst>
          </p:cNvPr>
          <p:cNvGrpSpPr/>
          <p:nvPr/>
        </p:nvGrpSpPr>
        <p:grpSpPr>
          <a:xfrm>
            <a:off x="12649200" y="5399381"/>
            <a:ext cx="12573000" cy="2652262"/>
            <a:chOff x="9169400" y="5270514"/>
            <a:chExt cx="12573000" cy="265226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1C1E70F-9157-B370-60B2-B9BAA44F0D12}"/>
                </a:ext>
              </a:extLst>
            </p:cNvPr>
            <p:cNvGrpSpPr/>
            <p:nvPr/>
          </p:nvGrpSpPr>
          <p:grpSpPr>
            <a:xfrm>
              <a:off x="9169400" y="6662941"/>
              <a:ext cx="12573000" cy="1259835"/>
              <a:chOff x="5439518" y="7428310"/>
              <a:chExt cx="12573000" cy="1259835"/>
            </a:xfrm>
          </p:grpSpPr>
          <p:sp>
            <p:nvSpPr>
              <p:cNvPr id="43" name="TextBox 10">
                <a:extLst>
                  <a:ext uri="{FF2B5EF4-FFF2-40B4-BE49-F238E27FC236}">
                    <a16:creationId xmlns:a16="http://schemas.microsoft.com/office/drawing/2014/main" id="{16EC22F5-F70B-7ECD-A892-AF9558CB136B}"/>
                  </a:ext>
                </a:extLst>
              </p:cNvPr>
              <p:cNvSpPr txBox="1"/>
              <p:nvPr/>
            </p:nvSpPr>
            <p:spPr>
              <a:xfrm>
                <a:off x="5439518" y="8257258"/>
                <a:ext cx="1257300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GB" sz="28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From cancellations &amp; no-shows</a:t>
                </a:r>
              </a:p>
            </p:txBody>
          </p:sp>
          <p:sp>
            <p:nvSpPr>
              <p:cNvPr id="44" name="TextBox 10">
                <a:extLst>
                  <a:ext uri="{FF2B5EF4-FFF2-40B4-BE49-F238E27FC236}">
                    <a16:creationId xmlns:a16="http://schemas.microsoft.com/office/drawing/2014/main" id="{C0C23900-0CE1-7914-47A7-E3C103F49FB0}"/>
                  </a:ext>
                </a:extLst>
              </p:cNvPr>
              <p:cNvSpPr txBox="1"/>
              <p:nvPr/>
            </p:nvSpPr>
            <p:spPr>
              <a:xfrm>
                <a:off x="5935538" y="7428310"/>
                <a:ext cx="3360737" cy="7386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GB" sz="4800" b="1" dirty="0">
                    <a:solidFill>
                      <a:srgbClr val="C00000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$8.7B/Year </a:t>
                </a:r>
              </a:p>
            </p:txBody>
          </p:sp>
          <p:sp>
            <p:nvSpPr>
              <p:cNvPr id="45" name="Down Arrow 44">
                <a:extLst>
                  <a:ext uri="{FF2B5EF4-FFF2-40B4-BE49-F238E27FC236}">
                    <a16:creationId xmlns:a16="http://schemas.microsoft.com/office/drawing/2014/main" id="{FAFDF69D-0BC6-3DCB-544F-C4C1FC971BF0}"/>
                  </a:ext>
                </a:extLst>
              </p:cNvPr>
              <p:cNvSpPr/>
              <p:nvPr/>
            </p:nvSpPr>
            <p:spPr>
              <a:xfrm>
                <a:off x="5543077" y="7561196"/>
                <a:ext cx="351185" cy="611197"/>
              </a:xfrm>
              <a:prstGeom prst="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K"/>
              </a:p>
            </p:txBody>
          </p:sp>
        </p:grpSp>
        <p:pic>
          <p:nvPicPr>
            <p:cNvPr id="16401" name="Picture 17" descr="1,182 Lost Money Icon Illustrations &amp; Clip Art - iStock">
              <a:extLst>
                <a:ext uri="{FF2B5EF4-FFF2-40B4-BE49-F238E27FC236}">
                  <a16:creationId xmlns:a16="http://schemas.microsoft.com/office/drawing/2014/main" id="{074C7399-2C99-6C24-770D-A1C4923B6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8744" y="5270514"/>
              <a:ext cx="2374402" cy="1423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TextBox 10">
            <a:extLst>
              <a:ext uri="{FF2B5EF4-FFF2-40B4-BE49-F238E27FC236}">
                <a16:creationId xmlns:a16="http://schemas.microsoft.com/office/drawing/2014/main" id="{9A738F98-2446-EF48-18E4-A1C5E8078762}"/>
              </a:ext>
            </a:extLst>
          </p:cNvPr>
          <p:cNvSpPr txBox="1"/>
          <p:nvPr/>
        </p:nvSpPr>
        <p:spPr>
          <a:xfrm>
            <a:off x="1864917" y="8751803"/>
            <a:ext cx="1481380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</a:t>
            </a:r>
            <a:r>
              <a:rPr lang="en-GB" sz="3600" b="1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mitigate</a:t>
            </a: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en-GB" sz="36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impact of cancellations</a:t>
            </a: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hotels must </a:t>
            </a:r>
            <a:r>
              <a:rPr lang="en-GB" sz="36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</a:t>
            </a:r>
            <a:r>
              <a:rPr lang="en-GB" sz="36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potentially cancelled bookings.</a:t>
            </a:r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125EAE8E-00B0-1296-9137-C34223BE4264}"/>
              </a:ext>
            </a:extLst>
          </p:cNvPr>
          <p:cNvSpPr txBox="1"/>
          <p:nvPr/>
        </p:nvSpPr>
        <p:spPr>
          <a:xfrm>
            <a:off x="16297883" y="4008472"/>
            <a:ext cx="1808758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: [1]</a:t>
            </a:r>
            <a:endParaRPr lang="en-GB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D7592B8A-4202-723A-51EF-45FD33B86387}"/>
              </a:ext>
            </a:extLst>
          </p:cNvPr>
          <p:cNvSpPr txBox="1"/>
          <p:nvPr/>
        </p:nvSpPr>
        <p:spPr>
          <a:xfrm>
            <a:off x="4021630" y="7564471"/>
            <a:ext cx="1808758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: [2]</a:t>
            </a:r>
            <a:endParaRPr lang="en-GB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12822EEB-43A4-369A-EF9F-9E5CFECFF24A}"/>
              </a:ext>
            </a:extLst>
          </p:cNvPr>
          <p:cNvSpPr txBox="1"/>
          <p:nvPr/>
        </p:nvSpPr>
        <p:spPr>
          <a:xfrm>
            <a:off x="16253902" y="8176542"/>
            <a:ext cx="1808758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 : [3]</a:t>
            </a:r>
            <a:endParaRPr lang="en-GB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43355C-4FB7-0C86-CF66-6CEF669EF738}"/>
              </a:ext>
            </a:extLst>
          </p:cNvPr>
          <p:cNvGrpSpPr/>
          <p:nvPr/>
        </p:nvGrpSpPr>
        <p:grpSpPr>
          <a:xfrm>
            <a:off x="1046759" y="426264"/>
            <a:ext cx="15172389" cy="1314293"/>
            <a:chOff x="961992" y="640000"/>
            <a:chExt cx="15172389" cy="1314293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FAD7C26-1857-9BF7-923E-C7F833713571}"/>
                </a:ext>
              </a:extLst>
            </p:cNvPr>
            <p:cNvSpPr/>
            <p:nvPr/>
          </p:nvSpPr>
          <p:spPr>
            <a:xfrm>
              <a:off x="961992" y="806991"/>
              <a:ext cx="4969067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1E9C48EB-BCD3-42DA-C711-ADEEA78F888E}"/>
                </a:ext>
              </a:extLst>
            </p:cNvPr>
            <p:cNvSpPr txBox="1"/>
            <p:nvPr/>
          </p:nvSpPr>
          <p:spPr>
            <a:xfrm>
              <a:off x="2084666" y="640000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Problem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1BC572E1-9A6A-7B9F-5D8D-0F79E34204F3}"/>
              </a:ext>
            </a:extLst>
          </p:cNvPr>
          <p:cNvSpPr/>
          <p:nvPr/>
        </p:nvSpPr>
        <p:spPr>
          <a:xfrm>
            <a:off x="-25400" y="0"/>
            <a:ext cx="64770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43355C-4FB7-0C86-CF66-6CEF669EF738}"/>
              </a:ext>
            </a:extLst>
          </p:cNvPr>
          <p:cNvGrpSpPr/>
          <p:nvPr/>
        </p:nvGrpSpPr>
        <p:grpSpPr>
          <a:xfrm>
            <a:off x="1046759" y="502327"/>
            <a:ext cx="14665446" cy="1238230"/>
            <a:chOff x="961992" y="716063"/>
            <a:chExt cx="14665446" cy="1238230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FAD7C26-1857-9BF7-923E-C7F833713571}"/>
                </a:ext>
              </a:extLst>
            </p:cNvPr>
            <p:cNvSpPr/>
            <p:nvPr/>
          </p:nvSpPr>
          <p:spPr>
            <a:xfrm>
              <a:off x="961992" y="806991"/>
              <a:ext cx="4969067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1E9C48EB-BCD3-42DA-C711-ADEEA78F888E}"/>
                </a:ext>
              </a:extLst>
            </p:cNvPr>
            <p:cNvSpPr txBox="1"/>
            <p:nvPr/>
          </p:nvSpPr>
          <p:spPr>
            <a:xfrm>
              <a:off x="1577723" y="716063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Objectives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131E19-11F0-F794-48BD-85FFE5276136}"/>
              </a:ext>
            </a:extLst>
          </p:cNvPr>
          <p:cNvGrpSpPr/>
          <p:nvPr/>
        </p:nvGrpSpPr>
        <p:grpSpPr>
          <a:xfrm>
            <a:off x="1371600" y="3162300"/>
            <a:ext cx="16732709" cy="5073377"/>
            <a:chOff x="1249400" y="3314699"/>
            <a:chExt cx="16732709" cy="5073377"/>
          </a:xfrm>
        </p:grpSpPr>
        <p:sp>
          <p:nvSpPr>
            <p:cNvPr id="10" name="TextBox 10"/>
            <p:cNvSpPr txBox="1"/>
            <p:nvPr/>
          </p:nvSpPr>
          <p:spPr>
            <a:xfrm>
              <a:off x="2362200" y="3314699"/>
              <a:ext cx="15619909" cy="5073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GB" sz="32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Build an ensemble learning-based classification model that predicts hotel booking cancellations with the highest possible accuracy.</a:t>
              </a:r>
            </a:p>
            <a:p>
              <a:pPr algn="l">
                <a:lnSpc>
                  <a:spcPct val="150000"/>
                </a:lnSpc>
              </a:pPr>
              <a:endParaRPr lang="en-GB" sz="32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GB" sz="32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Conduct an EDA to identify patterns in hotel booking cancellations.</a:t>
              </a:r>
            </a:p>
            <a:p>
              <a:pPr algn="l">
                <a:lnSpc>
                  <a:spcPct val="150000"/>
                </a:lnSpc>
              </a:pPr>
              <a:endParaRPr lang="en-GB" sz="3200" b="1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GB" sz="3200" b="1" i="0" u="none" strike="noStrike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Develop a REST API to expose the model's functionality through an HTTP endpoint.</a:t>
              </a:r>
            </a:p>
            <a:p>
              <a:pPr>
                <a:lnSpc>
                  <a:spcPct val="150000"/>
                </a:lnSpc>
              </a:pPr>
              <a:endParaRPr lang="en-GB" sz="28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" name="Graphic 8" descr="Badge 1 with solid fill">
              <a:extLst>
                <a:ext uri="{FF2B5EF4-FFF2-40B4-BE49-F238E27FC236}">
                  <a16:creationId xmlns:a16="http://schemas.microsoft.com/office/drawing/2014/main" id="{589EDE3B-AF08-F5F6-CCC9-19CAE08D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9400" y="3314700"/>
              <a:ext cx="757200" cy="757200"/>
            </a:xfrm>
            <a:prstGeom prst="rect">
              <a:avLst/>
            </a:prstGeom>
          </p:spPr>
        </p:pic>
        <p:pic>
          <p:nvPicPr>
            <p:cNvPr id="12" name="Graphic 11" descr="Badge with solid fill">
              <a:extLst>
                <a:ext uri="{FF2B5EF4-FFF2-40B4-BE49-F238E27FC236}">
                  <a16:creationId xmlns:a16="http://schemas.microsoft.com/office/drawing/2014/main" id="{1DAAEA77-6396-1B71-C949-168553569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9400" y="5472788"/>
              <a:ext cx="757200" cy="757200"/>
            </a:xfrm>
            <a:prstGeom prst="rect">
              <a:avLst/>
            </a:prstGeom>
          </p:spPr>
        </p:pic>
        <p:pic>
          <p:nvPicPr>
            <p:cNvPr id="14" name="Graphic 13" descr="Badge 3 with solid fill">
              <a:extLst>
                <a:ext uri="{FF2B5EF4-FFF2-40B4-BE49-F238E27FC236}">
                  <a16:creationId xmlns:a16="http://schemas.microsoft.com/office/drawing/2014/main" id="{A1BA4D4F-43ED-FA8F-96CB-B957BF4B4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49400" y="6972300"/>
              <a:ext cx="757200" cy="7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76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4648200" y="4413647"/>
            <a:ext cx="12496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02.State of Art</a:t>
            </a:r>
          </a:p>
        </p:txBody>
      </p:sp>
    </p:spTree>
    <p:extLst>
      <p:ext uri="{BB962C8B-B14F-4D97-AF65-F5344CB8AC3E}">
        <p14:creationId xmlns:p14="http://schemas.microsoft.com/office/powerpoint/2010/main" val="231618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ABB62A8-EC9B-02B1-F9E7-6F61C632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01041"/>
              </p:ext>
            </p:extLst>
          </p:nvPr>
        </p:nvGraphicFramePr>
        <p:xfrm>
          <a:off x="609600" y="485970"/>
          <a:ext cx="17068799" cy="885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0">
                  <a:extLst>
                    <a:ext uri="{9D8B030D-6E8A-4147-A177-3AD203B41FA5}">
                      <a16:colId xmlns:a16="http://schemas.microsoft.com/office/drawing/2014/main" val="359829935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79568675"/>
                    </a:ext>
                  </a:extLst>
                </a:gridCol>
                <a:gridCol w="4671453">
                  <a:extLst>
                    <a:ext uri="{9D8B030D-6E8A-4147-A177-3AD203B41FA5}">
                      <a16:colId xmlns:a16="http://schemas.microsoft.com/office/drawing/2014/main" val="1989356377"/>
                    </a:ext>
                  </a:extLst>
                </a:gridCol>
                <a:gridCol w="2145227">
                  <a:extLst>
                    <a:ext uri="{9D8B030D-6E8A-4147-A177-3AD203B41FA5}">
                      <a16:colId xmlns:a16="http://schemas.microsoft.com/office/drawing/2014/main" val="1317428669"/>
                    </a:ext>
                  </a:extLst>
                </a:gridCol>
                <a:gridCol w="2098719">
                  <a:extLst>
                    <a:ext uri="{9D8B030D-6E8A-4147-A177-3AD203B41FA5}">
                      <a16:colId xmlns:a16="http://schemas.microsoft.com/office/drawing/2014/main" val="4199616851"/>
                    </a:ext>
                  </a:extLst>
                </a:gridCol>
              </a:tblGrid>
              <a:tr h="1233598">
                <a:tc>
                  <a:txBody>
                    <a:bodyPr/>
                    <a:lstStyle/>
                    <a:p>
                      <a:pPr algn="ctr"/>
                      <a:r>
                        <a:rPr lang="en-LK" sz="2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Research Works</a:t>
                      </a: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Data Used</a:t>
                      </a: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Models Built</a:t>
                      </a: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Addressing Class Imbalance</a:t>
                      </a:r>
                      <a:endParaRPr lang="en-LK" sz="28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8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Ensemble Learning</a:t>
                      </a:r>
                    </a:p>
                  </a:txBody>
                  <a:tcPr anchor="ctr"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32840"/>
                  </a:ext>
                </a:extLst>
              </a:tr>
              <a:tr h="17270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Predicting Hotel Booking Cancellation To Decrease Uncertainty And Increase Revenue(2017)  - Antonio Et.Al [4]</a:t>
                      </a:r>
                      <a:endParaRPr lang="en-GB" sz="2400" b="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Real booking data from 4 hotels</a:t>
                      </a:r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Boosted Decision Trees, Decision Forest, Decision Jungle, Locally Deep Support Vector Machine, Neural Networks </a:t>
                      </a:r>
                    </a:p>
                    <a:p>
                      <a:pPr algn="ctr"/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890925"/>
                  </a:ext>
                </a:extLst>
              </a:tr>
              <a:tr h="17270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 Automated Machine Learning Based Decision Support System to Predict Hotel Booking Cancellation (2019) - Antonio Et.Al [5]</a:t>
                      </a:r>
                      <a:endParaRPr lang="en-GB" sz="2400" b="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All reservations on-the-books</a:t>
                      </a:r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24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204823"/>
                  </a:ext>
                </a:extLst>
              </a:tr>
              <a:tr h="205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Performance Analysis of Machine Learning Techniques to Predict Hotel Booking Cancellations in Hospitality Industry (2020) -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Shagriarr </a:t>
                      </a:r>
                      <a:r>
                        <a:rPr lang="en-GB" sz="2400" b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Et.Al [6]</a:t>
                      </a:r>
                    </a:p>
                    <a:p>
                      <a:pPr algn="l"/>
                      <a:endParaRPr lang="en-LK" sz="2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Real booking data from 2 hotels</a:t>
                      </a:r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XGBoost, Decision Tree, Gradient Boost, Random forest, Linear Regression, KNN </a:t>
                      </a:r>
                    </a:p>
                    <a:p>
                      <a:pPr algn="ctr"/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LK" sz="24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433009"/>
                  </a:ext>
                </a:extLst>
              </a:tr>
              <a:tr h="13980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Solving the Problem of Class Imbalance in the Prediction of Hotel Cancellations (2021-  </a:t>
                      </a:r>
                      <a:r>
                        <a:rPr lang="en-LK" sz="2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Mohtd Et.Al [7]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Real booking data from 2 hotels</a:t>
                      </a:r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Linear Regression, Decision Tree, AdaBoost, Gradient Boost, Random forest </a:t>
                      </a:r>
                    </a:p>
                    <a:p>
                      <a:pPr algn="ctr"/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33141"/>
                  </a:ext>
                </a:extLst>
              </a:tr>
            </a:tbl>
          </a:graphicData>
        </a:graphic>
      </p:graphicFrame>
      <p:sp>
        <p:nvSpPr>
          <p:cNvPr id="18" name="AutoShape 6">
            <a:extLst>
              <a:ext uri="{FF2B5EF4-FFF2-40B4-BE49-F238E27FC236}">
                <a16:creationId xmlns:a16="http://schemas.microsoft.com/office/drawing/2014/main" id="{B18C00AC-B23B-F5D7-92C5-5F43FEC930A9}"/>
              </a:ext>
            </a:extLst>
          </p:cNvPr>
          <p:cNvSpPr/>
          <p:nvPr/>
        </p:nvSpPr>
        <p:spPr>
          <a:xfrm>
            <a:off x="0" y="10058234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E3ACF72F-DF66-CB8E-508D-506989A09FD5}"/>
              </a:ext>
            </a:extLst>
          </p:cNvPr>
          <p:cNvSpPr/>
          <p:nvPr/>
        </p:nvSpPr>
        <p:spPr>
          <a:xfrm rot="-10800000">
            <a:off x="0" y="9823904"/>
            <a:ext cx="18288000" cy="0"/>
          </a:xfrm>
          <a:prstGeom prst="line">
            <a:avLst/>
          </a:prstGeom>
          <a:ln w="190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6EB92F-4CA8-96DB-49EE-113579DC2E66}"/>
              </a:ext>
            </a:extLst>
          </p:cNvPr>
          <p:cNvGrpSpPr/>
          <p:nvPr/>
        </p:nvGrpSpPr>
        <p:grpSpPr>
          <a:xfrm>
            <a:off x="14097000" y="2377000"/>
            <a:ext cx="2976056" cy="6489753"/>
            <a:chOff x="14097000" y="2377000"/>
            <a:chExt cx="2976056" cy="6489753"/>
          </a:xfrm>
        </p:grpSpPr>
        <p:pic>
          <p:nvPicPr>
            <p:cNvPr id="22" name="Picture 21" descr="Shape, arrow&#10;&#10;Description automatically generated">
              <a:extLst>
                <a:ext uri="{FF2B5EF4-FFF2-40B4-BE49-F238E27FC236}">
                  <a16:creationId xmlns:a16="http://schemas.microsoft.com/office/drawing/2014/main" id="{A8F8AD17-BA3F-6656-E40D-0C915845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7000" y="8157653"/>
              <a:ext cx="792705" cy="709099"/>
            </a:xfrm>
            <a:prstGeom prst="rect">
              <a:avLst/>
            </a:prstGeom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72749C98-1B44-ABF7-13EF-11AFF7406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80605" y="2377000"/>
              <a:ext cx="709100" cy="709100"/>
            </a:xfrm>
            <a:prstGeom prst="rect">
              <a:avLst/>
            </a:prstGeom>
          </p:spPr>
        </p:pic>
        <p:pic>
          <p:nvPicPr>
            <p:cNvPr id="25" name="Graphic 24" descr="Close with solid fill">
              <a:extLst>
                <a:ext uri="{FF2B5EF4-FFF2-40B4-BE49-F238E27FC236}">
                  <a16:creationId xmlns:a16="http://schemas.microsoft.com/office/drawing/2014/main" id="{7FBF7CDB-CA0F-A749-DF44-1FDB1361E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80605" y="4299420"/>
              <a:ext cx="709100" cy="709100"/>
            </a:xfrm>
            <a:prstGeom prst="rect">
              <a:avLst/>
            </a:prstGeom>
          </p:spPr>
        </p:pic>
        <p:pic>
          <p:nvPicPr>
            <p:cNvPr id="26" name="Graphic 25" descr="Close with solid fill">
              <a:extLst>
                <a:ext uri="{FF2B5EF4-FFF2-40B4-BE49-F238E27FC236}">
                  <a16:creationId xmlns:a16="http://schemas.microsoft.com/office/drawing/2014/main" id="{94E84AC9-53EF-AF49-14AA-E9E0424B3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37761" y="6265907"/>
              <a:ext cx="709100" cy="709100"/>
            </a:xfrm>
            <a:prstGeom prst="rect">
              <a:avLst/>
            </a:prstGeom>
          </p:spPr>
        </p:pic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1B18AB73-FE14-DF79-3E27-E26A01398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06800" y="2415734"/>
              <a:ext cx="709100" cy="709100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59A42113-A8CC-7212-A312-06008FFE0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06800" y="4338154"/>
              <a:ext cx="709100" cy="709100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73E6A408-2E69-4091-9698-A9D53DC6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63956" y="6304641"/>
              <a:ext cx="709100" cy="709100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67BB8A60-51E4-5CAF-E8B8-BBAD4C6CC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63956" y="8157653"/>
              <a:ext cx="709100" cy="709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07F804-2A16-1BD8-E0E2-41C35D47E937}"/>
              </a:ext>
            </a:extLst>
          </p:cNvPr>
          <p:cNvSpPr/>
          <p:nvPr/>
        </p:nvSpPr>
        <p:spPr>
          <a:xfrm>
            <a:off x="-419100" y="-266700"/>
            <a:ext cx="19126200" cy="10591800"/>
          </a:xfrm>
          <a:prstGeom prst="rect">
            <a:avLst/>
          </a:prstGeom>
          <a:solidFill>
            <a:srgbClr val="004A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E7A6A0C-1149-35A0-E50E-465092F3D9F8}"/>
              </a:ext>
            </a:extLst>
          </p:cNvPr>
          <p:cNvSpPr txBox="1"/>
          <p:nvPr/>
        </p:nvSpPr>
        <p:spPr>
          <a:xfrm>
            <a:off x="1638300" y="3912393"/>
            <a:ext cx="15011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solidFill>
                  <a:schemeClr val="bg1"/>
                </a:solidFill>
                <a:latin typeface="Gothic A1 Black"/>
              </a:rPr>
              <a:t>03.Methodology</a:t>
            </a:r>
          </a:p>
        </p:txBody>
      </p:sp>
    </p:spTree>
    <p:extLst>
      <p:ext uri="{BB962C8B-B14F-4D97-AF65-F5344CB8AC3E}">
        <p14:creationId xmlns:p14="http://schemas.microsoft.com/office/powerpoint/2010/main" val="305959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09694" y="2046679"/>
            <a:ext cx="4602285" cy="326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Dataset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Size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Imbalance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28103" y="2046679"/>
            <a:ext cx="8309998" cy="5467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b="0" i="0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hotel booking demand dataset </a:t>
            </a:r>
          </a:p>
          <a:p>
            <a:pPr algn="l">
              <a:lnSpc>
                <a:spcPct val="150000"/>
              </a:lnSpc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 by Antonio, Almeida and Nunes ,2019 </a:t>
            </a:r>
            <a:endParaRPr lang="en-GB" sz="2400" b="0" i="0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Records related to both a  </a:t>
            </a:r>
            <a:r>
              <a:rPr lang="en-GB" sz="2400" b="0" i="0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Resort Hotel &amp; City Hotel</a:t>
            </a:r>
          </a:p>
          <a:p>
            <a:pPr>
              <a:lnSpc>
                <a:spcPct val="150000"/>
              </a:lnSpc>
            </a:pPr>
            <a:endParaRPr lang="en-GB" sz="2400" b="0" i="0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b="0" i="0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32 columns &amp; ~120K observations</a:t>
            </a:r>
          </a:p>
          <a:p>
            <a:pPr algn="l"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Slightly imbalanced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Medium"/>
            </a:endParaRPr>
          </a:p>
          <a:p>
            <a:pPr>
              <a:lnSpc>
                <a:spcPct val="150000"/>
              </a:lnSpc>
            </a:pPr>
            <a:endParaRPr lang="e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Medium"/>
            </a:endParaRPr>
          </a:p>
          <a:p>
            <a:pPr>
              <a:lnSpc>
                <a:spcPct val="150000"/>
              </a:lnSpc>
            </a:pPr>
            <a:endParaRPr lang="e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6C652D01-9E4A-53FC-52EE-EAE313AA8A91}"/>
              </a:ext>
            </a:extLst>
          </p:cNvPr>
          <p:cNvSpPr txBox="1"/>
          <p:nvPr/>
        </p:nvSpPr>
        <p:spPr>
          <a:xfrm>
            <a:off x="3285167" y="2046679"/>
            <a:ext cx="437047" cy="326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: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4AAD"/>
              </a:solidFill>
              <a:latin typeface="Gothic A1 Black Bold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: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4AAD"/>
                </a:solidFill>
                <a:latin typeface="Gothic A1 Black Bold"/>
              </a:rPr>
              <a:t>:</a:t>
            </a:r>
          </a:p>
        </p:txBody>
      </p:sp>
      <p:pic>
        <p:nvPicPr>
          <p:cNvPr id="18" name="Picture 17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22F43BC4-A0D8-F8DE-D348-E825B92C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380" y="538313"/>
            <a:ext cx="6583668" cy="94032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B78A3DE-A024-EAE2-3CCB-EBDBF4A5B37A}"/>
              </a:ext>
            </a:extLst>
          </p:cNvPr>
          <p:cNvGrpSpPr/>
          <p:nvPr/>
        </p:nvGrpSpPr>
        <p:grpSpPr>
          <a:xfrm>
            <a:off x="1143000" y="5720545"/>
            <a:ext cx="5911979" cy="4595590"/>
            <a:chOff x="443486" y="2091915"/>
            <a:chExt cx="3578066" cy="22899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850A4F-100A-F4D6-3DB4-7A4E45A87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486" y="2091915"/>
              <a:ext cx="3578066" cy="22899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BD4F9C-C644-AD0B-AE0D-52B0C7FF384A}"/>
                </a:ext>
              </a:extLst>
            </p:cNvPr>
            <p:cNvSpPr txBox="1"/>
            <p:nvPr/>
          </p:nvSpPr>
          <p:spPr>
            <a:xfrm>
              <a:off x="1140735" y="2993624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63%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838C92-E3C8-FD9B-722A-E3F93D8CB8B3}"/>
                </a:ext>
              </a:extLst>
            </p:cNvPr>
            <p:cNvSpPr txBox="1"/>
            <p:nvPr/>
          </p:nvSpPr>
          <p:spPr>
            <a:xfrm>
              <a:off x="2801495" y="3399521"/>
              <a:ext cx="82386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LK" dirty="0">
                  <a:solidFill>
                    <a:sysClr val="windowText" lastClr="000000"/>
                  </a:solidFill>
                  <a:latin typeface="Montserrat" pitchFamily="2" charset="77"/>
                </a:rPr>
                <a:t>37%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1A29F-9CF2-258C-FBCD-9BD9FF0B68E4}"/>
              </a:ext>
            </a:extLst>
          </p:cNvPr>
          <p:cNvGrpSpPr/>
          <p:nvPr/>
        </p:nvGrpSpPr>
        <p:grpSpPr>
          <a:xfrm>
            <a:off x="675952" y="148314"/>
            <a:ext cx="14840323" cy="1261386"/>
            <a:chOff x="961992" y="692907"/>
            <a:chExt cx="14840323" cy="126138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2F24B62-F998-C7C7-D10C-D21ED92B4E25}"/>
                </a:ext>
              </a:extLst>
            </p:cNvPr>
            <p:cNvSpPr/>
            <p:nvPr/>
          </p:nvSpPr>
          <p:spPr>
            <a:xfrm>
              <a:off x="961992" y="806991"/>
              <a:ext cx="7401248" cy="1147302"/>
            </a:xfrm>
            <a:prstGeom prst="round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692907"/>
              <a:ext cx="14049715" cy="1091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Gothic A1 Black"/>
                </a:rPr>
                <a:t>01.Data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11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2359</Words>
  <Application>Microsoft Macintosh PowerPoint</Application>
  <PresentationFormat>Custom</PresentationFormat>
  <Paragraphs>388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Wingdings</vt:lpstr>
      <vt:lpstr>Gothic A1 Black</vt:lpstr>
      <vt:lpstr>Söhne</vt:lpstr>
      <vt:lpstr>Gothic A1 Black Bold</vt:lpstr>
      <vt:lpstr>Lato</vt:lpstr>
      <vt:lpstr>Fira Sans Medium</vt:lpstr>
      <vt:lpstr>Arial</vt:lpstr>
      <vt:lpstr>-apple-system</vt:lpstr>
      <vt:lpstr>Lato Bold</vt:lpstr>
      <vt:lpstr>Montserrat</vt:lpstr>
      <vt:lpstr>Calibri</vt:lpstr>
      <vt:lpstr>70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Business Presentation in White Green Simple Corporate (Light) Style</dc:title>
  <cp:lastModifiedBy>Hansi Karunarathna</cp:lastModifiedBy>
  <cp:revision>5</cp:revision>
  <dcterms:created xsi:type="dcterms:W3CDTF">2006-08-16T00:00:00Z</dcterms:created>
  <dcterms:modified xsi:type="dcterms:W3CDTF">2023-03-10T23:06:46Z</dcterms:modified>
  <dc:identifier>DAFcuyDs54U</dc:identifier>
</cp:coreProperties>
</file>